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70" r:id="rId8"/>
    <p:sldId id="263" r:id="rId9"/>
    <p:sldId id="265" r:id="rId10"/>
    <p:sldId id="267" r:id="rId11"/>
    <p:sldId id="266" r:id="rId12"/>
    <p:sldId id="264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nspe\Desktop\inspe&#231;&#227;o%20de%20rota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219600725952816"/>
          <c:y val="0.18784530386740331"/>
          <c:w val="0.43012704174228678"/>
          <c:h val="0.65469613259668513"/>
        </c:manualLayout>
      </c:layout>
      <c:radarChart>
        <c:radarStyle val="marker"/>
        <c:varyColors val="0"/>
        <c:ser>
          <c:idx val="0"/>
          <c:order val="0"/>
          <c:spPr>
            <a:ln w="38100">
              <a:solidFill>
                <a:srgbClr val="FFFF00"/>
              </a:solidFill>
              <a:prstDash val="solid"/>
            </a:ln>
          </c:spPr>
          <c:marker>
            <c:symbol val="diamond"/>
            <c:size val="9"/>
            <c:spPr>
              <a:solidFill>
                <a:srgbClr val="FF6600"/>
              </a:solidFill>
              <a:ln>
                <a:solidFill>
                  <a:srgbClr val="FF6600"/>
                </a:solidFill>
                <a:prstDash val="solid"/>
              </a:ln>
            </c:spPr>
          </c:marker>
          <c:cat>
            <c:strRef>
              <c:f>'SEM3'!$CO$10:$CO$24</c:f>
              <c:strCache>
                <c:ptCount val="15"/>
                <c:pt idx="0">
                  <c:v>1. Sinalização Geral e Avisos</c:v>
                </c:pt>
                <c:pt idx="1">
                  <c:v>2. Segurança do Trânsito</c:v>
                </c:pt>
                <c:pt idx="2">
                  <c:v>3. Permissão para Trabalho</c:v>
                </c:pt>
                <c:pt idx="3">
                  <c:v>4. Proteção de Máquinas/ Ferramentas</c:v>
                </c:pt>
                <c:pt idx="4">
                  <c:v>5. Equipamentos Controle de Emergência</c:v>
                </c:pt>
                <c:pt idx="5">
                  <c:v>6. Cabos Elétricos</c:v>
                </c:pt>
                <c:pt idx="6">
                  <c:v>7. Ordem, Arrumação e Limpeza</c:v>
                </c:pt>
                <c:pt idx="7">
                  <c:v>8. Plataformas e andaimes</c:v>
                </c:pt>
                <c:pt idx="8">
                  <c:v>9. Isolamento de Área</c:v>
                </c:pt>
                <c:pt idx="9">
                  <c:v>10. Ações Motivacionais</c:v>
                </c:pt>
                <c:pt idx="10">
                  <c:v>11. Gerenciamento Resíduos</c:v>
                </c:pt>
                <c:pt idx="11">
                  <c:v>12. Painéis Elétricos/ Inst. Temporárias</c:v>
                </c:pt>
                <c:pt idx="12">
                  <c:v>13. Cilindros de Oxi-acetileno</c:v>
                </c:pt>
                <c:pt idx="13">
                  <c:v>14. Higiene e Saúde</c:v>
                </c:pt>
                <c:pt idx="14">
                  <c:v>15. Equip. de Proteção EPI / EPC</c:v>
                </c:pt>
              </c:strCache>
            </c:strRef>
          </c:cat>
          <c:val>
            <c:numRef>
              <c:f>'SEM3'!$CV$10:$CV$24</c:f>
              <c:numCache>
                <c:formatCode>0.00</c:formatCode>
                <c:ptCount val="15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4.666666666666667</c:v>
                </c:pt>
                <c:pt idx="4">
                  <c:v>5</c:v>
                </c:pt>
                <c:pt idx="5">
                  <c:v>4.5</c:v>
                </c:pt>
                <c:pt idx="6">
                  <c:v>4.75</c:v>
                </c:pt>
                <c:pt idx="7">
                  <c:v>4.75</c:v>
                </c:pt>
                <c:pt idx="8">
                  <c:v>5</c:v>
                </c:pt>
                <c:pt idx="9">
                  <c:v>4.75</c:v>
                </c:pt>
                <c:pt idx="10">
                  <c:v>4.5999999999999996</c:v>
                </c:pt>
                <c:pt idx="11">
                  <c:v>4.8</c:v>
                </c:pt>
                <c:pt idx="12">
                  <c:v>4.8</c:v>
                </c:pt>
                <c:pt idx="13">
                  <c:v>5</c:v>
                </c:pt>
                <c:pt idx="14">
                  <c:v>4.4000000000000004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A8F-4A5F-838F-0562204CEB0B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SEM3!#REF!</c15:sqref>
                        </c15:formulaRef>
                      </c:ext>
                    </c:extLst>
                    <c:strCache>
                      <c:ptCount val="1"/>
                      <c:pt idx="0">
                        <c:v>#REF!</c:v>
                      </c:pt>
                    </c:strCache>
                  </c:strRef>
                </c15:tx>
              </c15:filteredSeries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178071360"/>
        <c:axId val="-1178070816"/>
      </c:radarChart>
      <c:catAx>
        <c:axId val="-1178071360"/>
        <c:scaling>
          <c:orientation val="minMax"/>
        </c:scaling>
        <c:delete val="0"/>
        <c:axPos val="b"/>
        <c:majorGridlines>
          <c:spPr>
            <a:ln w="3175">
              <a:solidFill>
                <a:srgbClr val="333399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-1178070816"/>
        <c:crosses val="autoZero"/>
        <c:auto val="0"/>
        <c:lblAlgn val="ctr"/>
        <c:lblOffset val="100"/>
        <c:noMultiLvlLbl val="0"/>
      </c:catAx>
      <c:valAx>
        <c:axId val="-1178070816"/>
        <c:scaling>
          <c:orientation val="minMax"/>
          <c:max val="5"/>
          <c:min val="0"/>
        </c:scaling>
        <c:delete val="0"/>
        <c:axPos val="l"/>
        <c:majorGridlines>
          <c:spPr>
            <a:ln w="3175">
              <a:solidFill>
                <a:srgbClr val="333399"/>
              </a:solidFill>
              <a:prstDash val="solid"/>
            </a:ln>
          </c:spPr>
        </c:majorGridlines>
        <c:numFmt formatCode="General" sourceLinked="0"/>
        <c:majorTickMark val="cross"/>
        <c:minorTickMark val="none"/>
        <c:tickLblPos val="nextTo"/>
        <c:spPr>
          <a:ln w="3175">
            <a:solidFill>
              <a:srgbClr val="333399"/>
            </a:solidFill>
            <a:prstDash val="solid"/>
          </a:ln>
        </c:spPr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t-BR"/>
          </a:p>
        </c:txPr>
        <c:crossAx val="-1178071360"/>
        <c:crosses val="autoZero"/>
        <c:crossBetween val="between"/>
        <c:majorUnit val="1"/>
        <c:minorUnit val="1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1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pt-B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pt-BR"/>
              <a:t>Editar estilos de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7/11/2021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D3100D8-E5D8-4CFC-B463-8A33078FD7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049219" cy="3329581"/>
          </a:xfrm>
        </p:spPr>
        <p:txBody>
          <a:bodyPr/>
          <a:lstStyle/>
          <a:p>
            <a:r>
              <a:rPr lang="pt-BR" dirty="0"/>
              <a:t>INSPEÇÃO DE SEGURANÇA</a:t>
            </a:r>
            <a:br>
              <a:rPr lang="pt-BR" dirty="0"/>
            </a:br>
            <a:r>
              <a:rPr lang="pt-BR" dirty="0"/>
              <a:t>CHECK-LIST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C13AC29C-39C7-4E35-890E-597EB067E0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7329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xmlns="" id="{6CEE7F94-F7C1-4C00-9DC1-CE267346C1E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3832489"/>
              </p:ext>
            </p:extLst>
          </p:nvPr>
        </p:nvGraphicFramePr>
        <p:xfrm>
          <a:off x="755374" y="2027582"/>
          <a:ext cx="10588489" cy="4308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9131">
                  <a:extLst>
                    <a:ext uri="{9D8B030D-6E8A-4147-A177-3AD203B41FA5}">
                      <a16:colId xmlns:a16="http://schemas.microsoft.com/office/drawing/2014/main" xmlns="" val="2122302092"/>
                    </a:ext>
                  </a:extLst>
                </a:gridCol>
                <a:gridCol w="774768">
                  <a:extLst>
                    <a:ext uri="{9D8B030D-6E8A-4147-A177-3AD203B41FA5}">
                      <a16:colId xmlns:a16="http://schemas.microsoft.com/office/drawing/2014/main" xmlns="" val="2798777198"/>
                    </a:ext>
                  </a:extLst>
                </a:gridCol>
                <a:gridCol w="6136467">
                  <a:extLst>
                    <a:ext uri="{9D8B030D-6E8A-4147-A177-3AD203B41FA5}">
                      <a16:colId xmlns:a16="http://schemas.microsoft.com/office/drawing/2014/main" xmlns="" val="1289081457"/>
                    </a:ext>
                  </a:extLst>
                </a:gridCol>
                <a:gridCol w="589748">
                  <a:extLst>
                    <a:ext uri="{9D8B030D-6E8A-4147-A177-3AD203B41FA5}">
                      <a16:colId xmlns:a16="http://schemas.microsoft.com/office/drawing/2014/main" xmlns="" val="4278526405"/>
                    </a:ext>
                  </a:extLst>
                </a:gridCol>
                <a:gridCol w="589748">
                  <a:extLst>
                    <a:ext uri="{9D8B030D-6E8A-4147-A177-3AD203B41FA5}">
                      <a16:colId xmlns:a16="http://schemas.microsoft.com/office/drawing/2014/main" xmlns="" val="284590415"/>
                    </a:ext>
                  </a:extLst>
                </a:gridCol>
                <a:gridCol w="589748">
                  <a:extLst>
                    <a:ext uri="{9D8B030D-6E8A-4147-A177-3AD203B41FA5}">
                      <a16:colId xmlns:a16="http://schemas.microsoft.com/office/drawing/2014/main" xmlns="" val="3113770100"/>
                    </a:ext>
                  </a:extLst>
                </a:gridCol>
                <a:gridCol w="1248879">
                  <a:extLst>
                    <a:ext uri="{9D8B030D-6E8A-4147-A177-3AD203B41FA5}">
                      <a16:colId xmlns:a16="http://schemas.microsoft.com/office/drawing/2014/main" xmlns="" val="2369094687"/>
                    </a:ext>
                  </a:extLst>
                </a:gridCol>
              </a:tblGrid>
              <a:tr h="55370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G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>
                          <a:effectLst/>
                        </a:rPr>
                        <a:t>CARPINTARIA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SIM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NA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OBSERVAÇÃO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437501396"/>
                  </a:ext>
                </a:extLst>
              </a:tr>
              <a:tr h="3818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59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A serra é dotada de mesa que possui fechamento de suas faces inferior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1057947"/>
                  </a:ext>
                </a:extLst>
              </a:tr>
              <a:tr h="3818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60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A carcaça do motor está aterrada eletricamente;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051375840"/>
                  </a:ext>
                </a:extLst>
              </a:tr>
              <a:tr h="7637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61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O disco da serra está em boas condições para o trabalho (não possui trincas, dentes quebrados ou empenados);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5936410"/>
                  </a:ext>
                </a:extLst>
              </a:tr>
              <a:tr h="3818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62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A serra possui coifa protetora do disco;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57746446"/>
                  </a:ext>
                </a:extLst>
              </a:tr>
              <a:tr h="3818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63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A serra possui coletor de serragem;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54902389"/>
                  </a:ext>
                </a:extLst>
              </a:tr>
              <a:tr h="1027211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64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As lâmpadas de iluminação da carpintaria estão protegidas contra impactos provenientes da projeção de partículas (por exemplo: proteção gradeada);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482724863"/>
                  </a:ext>
                </a:extLst>
              </a:tr>
              <a:tr h="38186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65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A carpintaria possui piso resistente, nivelado e antiderrapante;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977512256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51C9370F-3E16-42BB-B175-5A6F9B414663}"/>
              </a:ext>
            </a:extLst>
          </p:cNvPr>
          <p:cNvSpPr txBox="1">
            <a:spLocks/>
          </p:cNvSpPr>
          <p:nvPr/>
        </p:nvSpPr>
        <p:spPr>
          <a:xfrm>
            <a:off x="646111" y="452718"/>
            <a:ext cx="9404723" cy="7797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dirty="0"/>
              <a:t>EXEMPLOS</a:t>
            </a:r>
          </a:p>
        </p:txBody>
      </p:sp>
    </p:spTree>
    <p:extLst>
      <p:ext uri="{BB962C8B-B14F-4D97-AF65-F5344CB8AC3E}">
        <p14:creationId xmlns:p14="http://schemas.microsoft.com/office/powerpoint/2010/main" val="547536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xmlns="" id="{FED69216-68F7-41A9-8945-A3CE161E55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6446261"/>
              </p:ext>
            </p:extLst>
          </p:nvPr>
        </p:nvGraphicFramePr>
        <p:xfrm>
          <a:off x="448952" y="2345635"/>
          <a:ext cx="11294096" cy="3834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3054">
                  <a:extLst>
                    <a:ext uri="{9D8B030D-6E8A-4147-A177-3AD203B41FA5}">
                      <a16:colId xmlns:a16="http://schemas.microsoft.com/office/drawing/2014/main" xmlns="" val="3601657500"/>
                    </a:ext>
                  </a:extLst>
                </a:gridCol>
                <a:gridCol w="826398">
                  <a:extLst>
                    <a:ext uri="{9D8B030D-6E8A-4147-A177-3AD203B41FA5}">
                      <a16:colId xmlns:a16="http://schemas.microsoft.com/office/drawing/2014/main" xmlns="" val="2342903110"/>
                    </a:ext>
                  </a:extLst>
                </a:gridCol>
                <a:gridCol w="6545397">
                  <a:extLst>
                    <a:ext uri="{9D8B030D-6E8A-4147-A177-3AD203B41FA5}">
                      <a16:colId xmlns:a16="http://schemas.microsoft.com/office/drawing/2014/main" xmlns="" val="1405287752"/>
                    </a:ext>
                  </a:extLst>
                </a:gridCol>
                <a:gridCol w="629048">
                  <a:extLst>
                    <a:ext uri="{9D8B030D-6E8A-4147-A177-3AD203B41FA5}">
                      <a16:colId xmlns:a16="http://schemas.microsoft.com/office/drawing/2014/main" xmlns="" val="2548411011"/>
                    </a:ext>
                  </a:extLst>
                </a:gridCol>
                <a:gridCol w="629048">
                  <a:extLst>
                    <a:ext uri="{9D8B030D-6E8A-4147-A177-3AD203B41FA5}">
                      <a16:colId xmlns:a16="http://schemas.microsoft.com/office/drawing/2014/main" xmlns="" val="3181801170"/>
                    </a:ext>
                  </a:extLst>
                </a:gridCol>
                <a:gridCol w="629048">
                  <a:extLst>
                    <a:ext uri="{9D8B030D-6E8A-4147-A177-3AD203B41FA5}">
                      <a16:colId xmlns:a16="http://schemas.microsoft.com/office/drawing/2014/main" xmlns="" val="4095034551"/>
                    </a:ext>
                  </a:extLst>
                </a:gridCol>
                <a:gridCol w="1332103">
                  <a:extLst>
                    <a:ext uri="{9D8B030D-6E8A-4147-A177-3AD203B41FA5}">
                      <a16:colId xmlns:a16="http://schemas.microsoft.com/office/drawing/2014/main" xmlns="" val="5252810"/>
                    </a:ext>
                  </a:extLst>
                </a:gridCol>
              </a:tblGrid>
              <a:tr h="87056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C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>
                          <a:effectLst/>
                        </a:rPr>
                        <a:t>EPI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SIM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NA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OBSERVAÇÃO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31869115"/>
                  </a:ext>
                </a:extLst>
              </a:tr>
              <a:tr h="8705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20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Os colaboradores estão utilizando EPI </a:t>
                      </a:r>
                      <a:r>
                        <a:rPr lang="pt-BR" sz="1400" u="none" strike="noStrike" dirty="0" err="1">
                          <a:effectLst/>
                        </a:rPr>
                        <a:t>basicos</a:t>
                      </a:r>
                      <a:r>
                        <a:rPr lang="pt-BR" sz="1400" u="none" strike="noStrike" dirty="0">
                          <a:effectLst/>
                        </a:rPr>
                        <a:t>(capacete, calçados,  </a:t>
                      </a:r>
                      <a:r>
                        <a:rPr lang="pt-BR" sz="1400" u="none" strike="noStrike" dirty="0" err="1">
                          <a:effectLst/>
                        </a:rPr>
                        <a:t>luvas,capacetes</a:t>
                      </a:r>
                      <a:r>
                        <a:rPr lang="pt-BR" sz="1400" u="none" strike="noStrike" dirty="0">
                          <a:effectLst/>
                        </a:rPr>
                        <a:t> com jugular e óculos)?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X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08333579"/>
                  </a:ext>
                </a:extLst>
              </a:tr>
              <a:tr h="8705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21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Os colaboradores estão utilizando EPI específicos(protetor facial, protetor auricular, mascaras, respiradores, outros)?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X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343483605"/>
                  </a:ext>
                </a:extLst>
              </a:tr>
              <a:tr h="52233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22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Os colaboradores estão utilizando uniformes reflexivos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X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674342339"/>
                  </a:ext>
                </a:extLst>
              </a:tr>
              <a:tr h="70032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23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Os colaboradores estão utilizando cintos de segurança em trabalhos em altura?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X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16034261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85813E75-0C95-47F6-AEB5-B02B0C2299EF}"/>
              </a:ext>
            </a:extLst>
          </p:cNvPr>
          <p:cNvSpPr txBox="1">
            <a:spLocks/>
          </p:cNvSpPr>
          <p:nvPr/>
        </p:nvSpPr>
        <p:spPr>
          <a:xfrm>
            <a:off x="646111" y="452718"/>
            <a:ext cx="9404723" cy="7797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dirty="0"/>
              <a:t>EXEMPLOS</a:t>
            </a:r>
          </a:p>
        </p:txBody>
      </p:sp>
    </p:spTree>
    <p:extLst>
      <p:ext uri="{BB962C8B-B14F-4D97-AF65-F5344CB8AC3E}">
        <p14:creationId xmlns:p14="http://schemas.microsoft.com/office/powerpoint/2010/main" val="1330077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915776F-C5AB-4B15-8490-DB39303E2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ACOES CORRETIVAS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201FD5D5-56AC-4A68-A1A2-34D2357BE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444488"/>
            <a:ext cx="10442577" cy="4960794"/>
          </a:xfrm>
        </p:spPr>
        <p:txBody>
          <a:bodyPr>
            <a:normAutofit/>
          </a:bodyPr>
          <a:lstStyle/>
          <a:p>
            <a:endParaRPr lang="pt-BR" sz="2800" b="1" dirty="0"/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2E44901C-426C-4517-9271-E6A6E0857C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653438"/>
              </p:ext>
            </p:extLst>
          </p:nvPr>
        </p:nvGraphicFramePr>
        <p:xfrm>
          <a:off x="296550" y="1392826"/>
          <a:ext cx="11762926" cy="4837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4581">
                  <a:extLst>
                    <a:ext uri="{9D8B030D-6E8A-4147-A177-3AD203B41FA5}">
                      <a16:colId xmlns:a16="http://schemas.microsoft.com/office/drawing/2014/main" xmlns="" val="2633085502"/>
                    </a:ext>
                  </a:extLst>
                </a:gridCol>
                <a:gridCol w="1021409">
                  <a:extLst>
                    <a:ext uri="{9D8B030D-6E8A-4147-A177-3AD203B41FA5}">
                      <a16:colId xmlns:a16="http://schemas.microsoft.com/office/drawing/2014/main" xmlns="" val="3431831811"/>
                    </a:ext>
                  </a:extLst>
                </a:gridCol>
                <a:gridCol w="1867356">
                  <a:extLst>
                    <a:ext uri="{9D8B030D-6E8A-4147-A177-3AD203B41FA5}">
                      <a16:colId xmlns:a16="http://schemas.microsoft.com/office/drawing/2014/main" xmlns="" val="1543264146"/>
                    </a:ext>
                  </a:extLst>
                </a:gridCol>
                <a:gridCol w="2517913">
                  <a:extLst>
                    <a:ext uri="{9D8B030D-6E8A-4147-A177-3AD203B41FA5}">
                      <a16:colId xmlns:a16="http://schemas.microsoft.com/office/drawing/2014/main" xmlns="" val="3460039937"/>
                    </a:ext>
                  </a:extLst>
                </a:gridCol>
                <a:gridCol w="1232452">
                  <a:extLst>
                    <a:ext uri="{9D8B030D-6E8A-4147-A177-3AD203B41FA5}">
                      <a16:colId xmlns:a16="http://schemas.microsoft.com/office/drawing/2014/main" xmlns="" val="1872570386"/>
                    </a:ext>
                  </a:extLst>
                </a:gridCol>
                <a:gridCol w="1510748">
                  <a:extLst>
                    <a:ext uri="{9D8B030D-6E8A-4147-A177-3AD203B41FA5}">
                      <a16:colId xmlns:a16="http://schemas.microsoft.com/office/drawing/2014/main" xmlns="" val="1027384051"/>
                    </a:ext>
                  </a:extLst>
                </a:gridCol>
                <a:gridCol w="1338467">
                  <a:extLst>
                    <a:ext uri="{9D8B030D-6E8A-4147-A177-3AD203B41FA5}">
                      <a16:colId xmlns:a16="http://schemas.microsoft.com/office/drawing/2014/main" xmlns="" val="1964915985"/>
                    </a:ext>
                  </a:extLst>
                </a:gridCol>
              </a:tblGrid>
              <a:tr h="1158383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DESVIO / NÃO CONFORMIDADE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NORMA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SETOR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dirty="0"/>
                        <a:t>CORREÇÃO</a:t>
                      </a:r>
                    </a:p>
                    <a:p>
                      <a:pPr algn="ctr"/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RESPONSÁVEL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DATA PARA CONCLUSÃO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/>
                        <a:t>ACOMPAMHAMENTO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560006"/>
                  </a:ext>
                </a:extLst>
              </a:tr>
              <a:tr h="1158383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ILUMINAÇÃO INADEQUADA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NR-17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ADMINISTRATIVO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COLOCAR LAMPADA COM MAIOR LUMINOSIDADE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JOSE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20/05/2018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04818232"/>
                  </a:ext>
                </a:extLst>
              </a:tr>
              <a:tr h="740289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FALTA DE PPRA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NR-9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RECURSOS HUMANOS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ELABORAR E IMPLEMENTA PPRA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JOAQUIM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15/06/2018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EM ANDAMENTO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77905946"/>
                  </a:ext>
                </a:extLst>
              </a:tr>
              <a:tr h="889993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FALTA DE PROTEÇÃO NA LUMINÁRIA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NR-18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CARPINTARIA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COLOCAR GRADE NA LUMINÁRIA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MANOEL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22/05/2018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45065998"/>
                  </a:ext>
                </a:extLst>
              </a:tr>
              <a:tr h="889993"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COLABORADOR SEM EPI - CAPACETE DE SEGURANÇA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NR-6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CENTRAL DE ARMAÇÃO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SOLICITAR A UTILIZAÇÃO E REALIZAR TREINAMENTO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MARIA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 dirty="0"/>
                        <a:t>23/05/2018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/>
                        <a:t>SOLICITAR REALIZAÇÃO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940875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368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A6C56AC-D7D0-43B4-A788-4EB5E425B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graphicFrame>
        <p:nvGraphicFramePr>
          <p:cNvPr id="7" name="Espaço Reservado para Conteúdo 6">
            <a:extLst>
              <a:ext uri="{FF2B5EF4-FFF2-40B4-BE49-F238E27FC236}">
                <a16:creationId xmlns:a16="http://schemas.microsoft.com/office/drawing/2014/main" xmlns="" id="{18E45CE8-DEA1-4F23-92EA-A2788CB0CA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913152"/>
              </p:ext>
            </p:extLst>
          </p:nvPr>
        </p:nvGraphicFramePr>
        <p:xfrm>
          <a:off x="437321" y="743511"/>
          <a:ext cx="11502900" cy="59525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0116">
                  <a:extLst>
                    <a:ext uri="{9D8B030D-6E8A-4147-A177-3AD203B41FA5}">
                      <a16:colId xmlns:a16="http://schemas.microsoft.com/office/drawing/2014/main" xmlns="" val="1991113324"/>
                    </a:ext>
                  </a:extLst>
                </a:gridCol>
                <a:gridCol w="460116">
                  <a:extLst>
                    <a:ext uri="{9D8B030D-6E8A-4147-A177-3AD203B41FA5}">
                      <a16:colId xmlns:a16="http://schemas.microsoft.com/office/drawing/2014/main" xmlns="" val="3098592126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382948104"/>
                    </a:ext>
                  </a:extLst>
                </a:gridCol>
                <a:gridCol w="460116">
                  <a:extLst>
                    <a:ext uri="{9D8B030D-6E8A-4147-A177-3AD203B41FA5}">
                      <a16:colId xmlns:a16="http://schemas.microsoft.com/office/drawing/2014/main" xmlns="" val="3505341439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449012867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3018046576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3991096505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1577016092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1192248179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1069301250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2557594058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3416863451"/>
                    </a:ext>
                  </a:extLst>
                </a:gridCol>
                <a:gridCol w="306744">
                  <a:extLst>
                    <a:ext uri="{9D8B030D-6E8A-4147-A177-3AD203B41FA5}">
                      <a16:colId xmlns:a16="http://schemas.microsoft.com/office/drawing/2014/main" xmlns="" val="874736526"/>
                    </a:ext>
                  </a:extLst>
                </a:gridCol>
                <a:gridCol w="306744">
                  <a:extLst>
                    <a:ext uri="{9D8B030D-6E8A-4147-A177-3AD203B41FA5}">
                      <a16:colId xmlns:a16="http://schemas.microsoft.com/office/drawing/2014/main" xmlns="" val="736532241"/>
                    </a:ext>
                  </a:extLst>
                </a:gridCol>
                <a:gridCol w="460116">
                  <a:extLst>
                    <a:ext uri="{9D8B030D-6E8A-4147-A177-3AD203B41FA5}">
                      <a16:colId xmlns:a16="http://schemas.microsoft.com/office/drawing/2014/main" xmlns="" val="3215721680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3935843757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1255832859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932315212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2076335272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4230849109"/>
                    </a:ext>
                  </a:extLst>
                </a:gridCol>
                <a:gridCol w="460116">
                  <a:extLst>
                    <a:ext uri="{9D8B030D-6E8A-4147-A177-3AD203B41FA5}">
                      <a16:colId xmlns:a16="http://schemas.microsoft.com/office/drawing/2014/main" xmlns="" val="675769261"/>
                    </a:ext>
                  </a:extLst>
                </a:gridCol>
                <a:gridCol w="1073604">
                  <a:extLst>
                    <a:ext uri="{9D8B030D-6E8A-4147-A177-3AD203B41FA5}">
                      <a16:colId xmlns:a16="http://schemas.microsoft.com/office/drawing/2014/main" xmlns="" val="154483202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126493123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3793462407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4223194260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2627959555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3631281154"/>
                    </a:ext>
                  </a:extLst>
                </a:gridCol>
                <a:gridCol w="460116">
                  <a:extLst>
                    <a:ext uri="{9D8B030D-6E8A-4147-A177-3AD203B41FA5}">
                      <a16:colId xmlns:a16="http://schemas.microsoft.com/office/drawing/2014/main" xmlns="" val="3152063328"/>
                    </a:ext>
                  </a:extLst>
                </a:gridCol>
                <a:gridCol w="1073604">
                  <a:extLst>
                    <a:ext uri="{9D8B030D-6E8A-4147-A177-3AD203B41FA5}">
                      <a16:colId xmlns:a16="http://schemas.microsoft.com/office/drawing/2014/main" xmlns="" val="3481019324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2435870307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4291425803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1399326188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1664187093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93228765"/>
                    </a:ext>
                  </a:extLst>
                </a:gridCol>
                <a:gridCol w="460116">
                  <a:extLst>
                    <a:ext uri="{9D8B030D-6E8A-4147-A177-3AD203B41FA5}">
                      <a16:colId xmlns:a16="http://schemas.microsoft.com/office/drawing/2014/main" xmlns="" val="928752009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2141449621"/>
                    </a:ext>
                  </a:extLst>
                </a:gridCol>
                <a:gridCol w="920232">
                  <a:extLst>
                    <a:ext uri="{9D8B030D-6E8A-4147-A177-3AD203B41FA5}">
                      <a16:colId xmlns:a16="http://schemas.microsoft.com/office/drawing/2014/main" xmlns="" val="4115434018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195635770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3808325227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934604199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1282481082"/>
                    </a:ext>
                  </a:extLst>
                </a:gridCol>
                <a:gridCol w="153372">
                  <a:extLst>
                    <a:ext uri="{9D8B030D-6E8A-4147-A177-3AD203B41FA5}">
                      <a16:colId xmlns:a16="http://schemas.microsoft.com/office/drawing/2014/main" xmlns="" val="763210128"/>
                    </a:ext>
                  </a:extLst>
                </a:gridCol>
              </a:tblGrid>
              <a:tr h="395145">
                <a:tc gridSpan="42"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INSPEÇÃO DE ROTA - SMS</a:t>
                      </a:r>
                      <a:endParaRPr lang="pt-BR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0712702"/>
                  </a:ext>
                </a:extLst>
              </a:tr>
              <a:tr h="287071">
                <a:tc rowSpan="4" gridSpan="3">
                  <a:txBody>
                    <a:bodyPr/>
                    <a:lstStyle/>
                    <a:p>
                      <a:pPr algn="l" fontAlgn="ctr"/>
                      <a:r>
                        <a:rPr lang="pt-BR" sz="800" u="none" strike="noStrike">
                          <a:effectLst/>
                        </a:rPr>
                        <a:t> </a:t>
                      </a:r>
                      <a:endParaRPr lang="pt-B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rowSpan="4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3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CLIENTE:</a:t>
                      </a:r>
                      <a:endParaRPr lang="pt-BR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DATA: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8452839"/>
                  </a:ext>
                </a:extLst>
              </a:tr>
              <a:tr h="405278">
                <a:tc gridSpan="3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3">
                  <a:txBody>
                    <a:bodyPr/>
                    <a:lstStyle/>
                    <a:p>
                      <a:pPr algn="l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 </a:t>
                      </a:r>
                      <a:endParaRPr lang="pt-BR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13848320"/>
                  </a:ext>
                </a:extLst>
              </a:tr>
              <a:tr h="287071">
                <a:tc gridSpan="3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3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OBRA:</a:t>
                      </a:r>
                      <a:endParaRPr lang="pt-BR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gridSpan="6">
                  <a:txBody>
                    <a:bodyPr/>
                    <a:lstStyle/>
                    <a:p>
                      <a:pPr algn="l" fontAlgn="t"/>
                      <a:r>
                        <a:rPr lang="pt-BR" sz="900" u="none" strike="noStrike">
                          <a:effectLst/>
                        </a:rPr>
                        <a:t> 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84199562"/>
                  </a:ext>
                </a:extLst>
              </a:tr>
              <a:tr h="591030">
                <a:tc gridSpan="3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3">
                  <a:txBody>
                    <a:bodyPr/>
                    <a:lstStyle/>
                    <a:p>
                      <a:pPr algn="l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60368893"/>
                  </a:ext>
                </a:extLst>
              </a:tr>
              <a:tr h="298767">
                <a:tc gridSpan="42">
                  <a:txBody>
                    <a:bodyPr/>
                    <a:lstStyle/>
                    <a:p>
                      <a:pPr algn="l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61061583"/>
                  </a:ext>
                </a:extLst>
              </a:tr>
              <a:tr h="58065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Mês:</a:t>
                      </a:r>
                      <a:endParaRPr lang="pt-BR" sz="105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Semana:</a:t>
                      </a:r>
                      <a:endParaRPr lang="pt-BR" sz="105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 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a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 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BR" sz="1050" u="none" strike="noStrike">
                          <a:effectLst/>
                        </a:rPr>
                        <a:t>Relizado por:</a:t>
                      </a:r>
                      <a:endParaRPr lang="pt-BR" sz="105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5">
                  <a:txBody>
                    <a:bodyPr/>
                    <a:lstStyle/>
                    <a:p>
                      <a:pPr algn="l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88404736"/>
                  </a:ext>
                </a:extLst>
              </a:tr>
              <a:tr h="298767">
                <a:tc gridSpan="42">
                  <a:txBody>
                    <a:bodyPr/>
                    <a:lstStyle/>
                    <a:p>
                      <a:pPr algn="l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858472"/>
                  </a:ext>
                </a:extLst>
              </a:tr>
              <a:tr h="561757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1. Sinalização Geral e Avisos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2. Segurança do Trânsito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3. Permissão para Trabalho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 dirty="0">
                          <a:effectLst/>
                        </a:rPr>
                        <a:t>4. Proteção de Máquinas/ Ferramentas</a:t>
                      </a:r>
                      <a:endParaRPr lang="pt-BR" sz="10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5. Equipamentos Controle de Emergência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extLst>
                  <a:ext uri="{0D108BD9-81ED-4DB2-BD59-A6C34878D82A}">
                    <a16:rowId xmlns:a16="http://schemas.microsoft.com/office/drawing/2014/main" xmlns="" val="5765977"/>
                  </a:ext>
                </a:extLst>
              </a:tr>
              <a:tr h="561757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1.1 Visibilidade</a:t>
                      </a:r>
                      <a:endParaRPr lang="pt-BR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2.1 Faixas de Pedestres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3.1 PT emitida? 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4.1 Estado geral das ferramentas </a:t>
                      </a:r>
                      <a:endParaRPr lang="pt-BR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5.1 Extintores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extLst>
                  <a:ext uri="{0D108BD9-81ED-4DB2-BD59-A6C34878D82A}">
                    <a16:rowId xmlns:a16="http://schemas.microsoft.com/office/drawing/2014/main" xmlns="" val="2255272255"/>
                  </a:ext>
                </a:extLst>
              </a:tr>
              <a:tr h="561757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1.2 Distribuição</a:t>
                      </a:r>
                      <a:endParaRPr lang="pt-BR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2.2 Velocidade dos veículos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3.2 Análise de risco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4.2 Proteção de partes girantes</a:t>
                      </a:r>
                      <a:endParaRPr lang="pt-BR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 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extLst>
                  <a:ext uri="{0D108BD9-81ED-4DB2-BD59-A6C34878D82A}">
                    <a16:rowId xmlns:a16="http://schemas.microsoft.com/office/drawing/2014/main" xmlns="" val="1861804751"/>
                  </a:ext>
                </a:extLst>
              </a:tr>
              <a:tr h="561757">
                <a:tc gridSpan="4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1.3 Compreensão</a:t>
                      </a:r>
                      <a:endParaRPr lang="pt-BR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2.3 Respeito aos pedestres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3.3 Área liberada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4.3 Sinalização e cadeado para isolamento de fontes de energia</a:t>
                      </a:r>
                      <a:endParaRPr lang="pt-BR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X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 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extLst>
                  <a:ext uri="{0D108BD9-81ED-4DB2-BD59-A6C34878D82A}">
                    <a16:rowId xmlns:a16="http://schemas.microsoft.com/office/drawing/2014/main" xmlns="" val="69179107"/>
                  </a:ext>
                </a:extLst>
              </a:tr>
              <a:tr h="561757">
                <a:tc>
                  <a:txBody>
                    <a:bodyPr/>
                    <a:lstStyle/>
                    <a:p>
                      <a:pPr algn="l" fontAlgn="ctr"/>
                      <a:r>
                        <a:rPr lang="pt-BR" sz="800" u="none" strike="noStrike">
                          <a:effectLst/>
                        </a:rPr>
                        <a:t>Outros:</a:t>
                      </a:r>
                      <a:endParaRPr lang="pt-BR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 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Outros: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 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Outros: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 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>
                          <a:effectLst/>
                        </a:rPr>
                        <a:t> </a:t>
                      </a:r>
                      <a:endParaRPr lang="pt-BR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Outros: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>
                          <a:effectLst/>
                        </a:rPr>
                        <a:t> </a:t>
                      </a:r>
                      <a:endParaRPr lang="pt-B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Outros:</a:t>
                      </a:r>
                      <a:endParaRPr lang="pt-BR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pt-BR" sz="900" u="none" strike="noStrike" dirty="0">
                          <a:effectLst/>
                        </a:rPr>
                        <a:t> </a:t>
                      </a:r>
                      <a:endParaRPr lang="pt-BR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50" u="none" strike="noStrike" dirty="0">
                          <a:effectLst/>
                        </a:rPr>
                        <a:t> </a:t>
                      </a:r>
                      <a:endParaRPr lang="pt-BR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91" marR="6391" marT="6391" marB="0" anchor="ctr"/>
                </a:tc>
                <a:extLst>
                  <a:ext uri="{0D108BD9-81ED-4DB2-BD59-A6C34878D82A}">
                    <a16:rowId xmlns:a16="http://schemas.microsoft.com/office/drawing/2014/main" xmlns="" val="2285988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2110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xmlns="" id="{E1FC93C5-F5EB-4201-8809-83E0935FFA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4035145"/>
              </p:ext>
            </p:extLst>
          </p:nvPr>
        </p:nvGraphicFramePr>
        <p:xfrm>
          <a:off x="2724333" y="1792115"/>
          <a:ext cx="6743332" cy="7861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73444">
                  <a:extLst>
                    <a:ext uri="{9D8B030D-6E8A-4147-A177-3AD203B41FA5}">
                      <a16:colId xmlns:a16="http://schemas.microsoft.com/office/drawing/2014/main" xmlns="" val="3633864179"/>
                    </a:ext>
                  </a:extLst>
                </a:gridCol>
                <a:gridCol w="1798222">
                  <a:extLst>
                    <a:ext uri="{9D8B030D-6E8A-4147-A177-3AD203B41FA5}">
                      <a16:colId xmlns:a16="http://schemas.microsoft.com/office/drawing/2014/main" xmlns="" val="204083014"/>
                    </a:ext>
                  </a:extLst>
                </a:gridCol>
                <a:gridCol w="1573444">
                  <a:extLst>
                    <a:ext uri="{9D8B030D-6E8A-4147-A177-3AD203B41FA5}">
                      <a16:colId xmlns:a16="http://schemas.microsoft.com/office/drawing/2014/main" xmlns="" val="4202054374"/>
                    </a:ext>
                  </a:extLst>
                </a:gridCol>
                <a:gridCol w="1798222">
                  <a:extLst>
                    <a:ext uri="{9D8B030D-6E8A-4147-A177-3AD203B41FA5}">
                      <a16:colId xmlns:a16="http://schemas.microsoft.com/office/drawing/2014/main" xmlns="" val="2533835158"/>
                    </a:ext>
                  </a:extLst>
                </a:gridCol>
              </a:tblGrid>
              <a:tr h="31686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900" u="none" strike="noStrike">
                          <a:effectLst/>
                        </a:rPr>
                        <a:t>Gráfico Radar</a:t>
                      </a:r>
                      <a:endParaRPr lang="pt-BR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66148832"/>
                  </a:ext>
                </a:extLst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Média Geral:</a:t>
                      </a:r>
                      <a:endParaRPr lang="pt-BR" sz="10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4,80</a:t>
                      </a:r>
                      <a:endParaRPr lang="pt-BR" sz="11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Conceito:</a:t>
                      </a:r>
                      <a:endParaRPr lang="pt-BR" sz="10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BOM</a:t>
                      </a:r>
                      <a:endParaRPr lang="pt-BR" sz="11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161240867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 algn="l" fontAlgn="b"/>
                      <a:r>
                        <a:rPr lang="pt-BR" sz="1000" u="none" strike="noStrike" dirty="0">
                          <a:effectLst/>
                        </a:rPr>
                        <a:t> </a:t>
                      </a:r>
                      <a:endParaRPr lang="pt-BR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5232051"/>
                  </a:ext>
                </a:extLst>
              </a:tr>
            </a:tbl>
          </a:graphicData>
        </a:graphic>
      </p:graphicFrame>
      <p:graphicFrame>
        <p:nvGraphicFramePr>
          <p:cNvPr id="5" name="Chart 1">
            <a:extLst>
              <a:ext uri="{FF2B5EF4-FFF2-40B4-BE49-F238E27FC236}">
                <a16:creationId xmlns:a16="http://schemas.microsoft.com/office/drawing/2014/main" xmlns="" id="{601F66EB-98F4-43F2-90D2-B53A8CAD0F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2252509"/>
              </p:ext>
            </p:extLst>
          </p:nvPr>
        </p:nvGraphicFramePr>
        <p:xfrm>
          <a:off x="2724334" y="2595576"/>
          <a:ext cx="6743332" cy="4110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ítulo 1">
            <a:extLst>
              <a:ext uri="{FF2B5EF4-FFF2-40B4-BE49-F238E27FC236}">
                <a16:creationId xmlns:a16="http://schemas.microsoft.com/office/drawing/2014/main" xmlns="" id="{B0A83F26-BE5E-490E-A3BB-0A8EB6670CA9}"/>
              </a:ext>
            </a:extLst>
          </p:cNvPr>
          <p:cNvSpPr txBox="1">
            <a:spLocks/>
          </p:cNvSpPr>
          <p:nvPr/>
        </p:nvSpPr>
        <p:spPr>
          <a:xfrm>
            <a:off x="646111" y="452718"/>
            <a:ext cx="9404723" cy="7797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dirty="0"/>
              <a:t>EXEMPLOS</a:t>
            </a:r>
          </a:p>
        </p:txBody>
      </p:sp>
    </p:spTree>
    <p:extLst>
      <p:ext uri="{BB962C8B-B14F-4D97-AF65-F5344CB8AC3E}">
        <p14:creationId xmlns:p14="http://schemas.microsoft.com/office/powerpoint/2010/main" val="3163305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3A83B8C-29DA-4E67-9A64-47B00B360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836359" cy="1400530"/>
          </a:xfrm>
        </p:spPr>
        <p:txBody>
          <a:bodyPr/>
          <a:lstStyle/>
          <a:p>
            <a:r>
              <a:rPr lang="pt-BR" dirty="0"/>
              <a:t>DEFINIÇÃO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DA1F8316-863B-43C4-808B-21AAD855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602344"/>
            <a:ext cx="10174288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pt-BR" sz="3600" dirty="0">
                <a:solidFill>
                  <a:schemeClr val="tx1">
                    <a:lumMod val="75000"/>
                  </a:schemeClr>
                </a:solidFill>
              </a:rPr>
              <a:t>Observar no ambiente laboral situações que põem em risco a saúde e integridade física =&gt; lista de verificações (</a:t>
            </a:r>
            <a:r>
              <a:rPr lang="pt-BR" sz="3600" dirty="0" err="1">
                <a:solidFill>
                  <a:schemeClr val="tx1">
                    <a:lumMod val="75000"/>
                  </a:schemeClr>
                </a:solidFill>
              </a:rPr>
              <a:t>chek</a:t>
            </a:r>
            <a:r>
              <a:rPr lang="pt-BR" sz="36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pt-BR" sz="3600" dirty="0" err="1">
                <a:solidFill>
                  <a:schemeClr val="tx1">
                    <a:lumMod val="75000"/>
                  </a:schemeClr>
                </a:solidFill>
              </a:rPr>
              <a:t>list</a:t>
            </a:r>
            <a:r>
              <a:rPr lang="pt-BR" sz="3600" dirty="0">
                <a:solidFill>
                  <a:schemeClr val="tx1">
                    <a:lumMod val="75000"/>
                  </a:schemeClr>
                </a:solidFill>
              </a:rPr>
              <a:t>), para manutenção das condições ambientais favoráveis ao homem na execução da tarefa</a:t>
            </a:r>
          </a:p>
        </p:txBody>
      </p:sp>
    </p:spTree>
    <p:extLst>
      <p:ext uri="{BB962C8B-B14F-4D97-AF65-F5344CB8AC3E}">
        <p14:creationId xmlns:p14="http://schemas.microsoft.com/office/powerpoint/2010/main" val="62104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3A83B8C-29DA-4E67-9A64-47B00B360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836359" cy="1400530"/>
          </a:xfrm>
        </p:spPr>
        <p:txBody>
          <a:bodyPr/>
          <a:lstStyle/>
          <a:p>
            <a:r>
              <a:rPr lang="pt-BR" dirty="0"/>
              <a:t>OBJETIVO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DA1F8316-863B-43C4-808B-21AAD855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1" y="1616766"/>
            <a:ext cx="11188080" cy="46316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pt-BR" sz="3200" dirty="0"/>
              <a:t>Identificar no ambiente de trabalho situações de risco.</a:t>
            </a:r>
          </a:p>
          <a:p>
            <a:r>
              <a:rPr lang="pt-BR" sz="3200" dirty="0"/>
              <a:t>Conhecer as modalidades de inspeções de segurança.</a:t>
            </a:r>
          </a:p>
          <a:p>
            <a:r>
              <a:rPr lang="pt-BR" sz="3200" dirty="0"/>
              <a:t>Propor melhorias no ambiente de trabalho mediante as situações de risco identificadas.</a:t>
            </a:r>
            <a:endParaRPr lang="pt-BR" sz="48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058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3A83B8C-29DA-4E67-9A64-47B00B360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836359" cy="1400530"/>
          </a:xfrm>
        </p:spPr>
        <p:txBody>
          <a:bodyPr/>
          <a:lstStyle/>
          <a:p>
            <a:r>
              <a:rPr lang="pt-BR" dirty="0"/>
              <a:t>Tipos de inspeção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DA1F8316-863B-43C4-808B-21AAD855C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1" y="1497496"/>
            <a:ext cx="10571853" cy="475090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2800" dirty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pt-BR" sz="3600" b="1" dirty="0"/>
              <a:t>Inspeções de rotina - </a:t>
            </a:r>
            <a:r>
              <a:rPr lang="pt-BR" dirty="0"/>
              <a:t>arrumações perigosas, defeitos em equipamento, atitudes perigosas dos operários.</a:t>
            </a:r>
            <a:endParaRPr lang="pt-BR" sz="3600" b="1" dirty="0"/>
          </a:p>
          <a:p>
            <a:r>
              <a:rPr lang="pt-BR" sz="3600" b="1" dirty="0"/>
              <a:t>Inspeções periódicas - </a:t>
            </a:r>
            <a:r>
              <a:rPr lang="pt-BR" dirty="0"/>
              <a:t>desgastes de peças, esforços e agressões em máquinas, </a:t>
            </a:r>
            <a:r>
              <a:rPr lang="pt-BR" dirty="0" err="1"/>
              <a:t>móveiS</a:t>
            </a:r>
            <a:r>
              <a:rPr lang="pt-BR" dirty="0"/>
              <a:t>, EPI</a:t>
            </a:r>
            <a:endParaRPr lang="pt-BR" sz="3600" b="1" dirty="0"/>
          </a:p>
          <a:p>
            <a:r>
              <a:rPr lang="pt-BR" sz="3600" b="1" dirty="0"/>
              <a:t>Inspeções especiais - </a:t>
            </a:r>
            <a:r>
              <a:rPr lang="pt-BR" dirty="0"/>
              <a:t>como a inspeção de uma caldeira ou a determinação da presença de riscos ambientais em determinado processo, há necessidade de contratação de técnicos especializados.</a:t>
            </a:r>
            <a:endParaRPr lang="pt-BR" sz="3600" b="1" dirty="0"/>
          </a:p>
          <a:p>
            <a:r>
              <a:rPr lang="pt-BR" sz="3600" b="1" dirty="0"/>
              <a:t>Inspeções oficiais – </a:t>
            </a:r>
            <a:r>
              <a:rPr lang="pt-BR" dirty="0"/>
              <a:t>MTE, MINISTERIO PÚBLICO.</a:t>
            </a:r>
          </a:p>
          <a:p>
            <a:pPr marL="0" indent="0">
              <a:buNone/>
            </a:pPr>
            <a:endParaRPr lang="pt-BR" b="1" dirty="0"/>
          </a:p>
          <a:p>
            <a:endParaRPr lang="pt-BR" sz="4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817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915776F-C5AB-4B15-8490-DB39303E2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Responsáveis pelas</a:t>
            </a:r>
            <a:br>
              <a:rPr lang="pt-BR" dirty="0"/>
            </a:br>
            <a:r>
              <a:rPr lang="pt-BR" dirty="0"/>
              <a:t>inspeções de segurança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201FD5D5-56AC-4A68-A1A2-34D2357BE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567911"/>
            <a:ext cx="10585105" cy="3221447"/>
          </a:xfrm>
        </p:spPr>
        <p:txBody>
          <a:bodyPr>
            <a:normAutofit lnSpcReduction="10000"/>
          </a:bodyPr>
          <a:lstStyle/>
          <a:p>
            <a:r>
              <a:rPr lang="pt-BR" sz="3600" dirty="0"/>
              <a:t> OPERADORES/COLABORADORES</a:t>
            </a:r>
          </a:p>
          <a:p>
            <a:r>
              <a:rPr lang="pt-BR" sz="3600" dirty="0"/>
              <a:t> SUPERVISORES E/OU ENCARREGADOS</a:t>
            </a:r>
          </a:p>
          <a:p>
            <a:r>
              <a:rPr lang="pt-BR" sz="3600" dirty="0"/>
              <a:t> ENGENHEIROS</a:t>
            </a:r>
          </a:p>
          <a:p>
            <a:r>
              <a:rPr lang="pt-BR" sz="3600" dirty="0"/>
              <a:t> DIRETORIA</a:t>
            </a:r>
          </a:p>
          <a:p>
            <a:r>
              <a:rPr lang="pt-BR" sz="3600" dirty="0"/>
              <a:t> SESMT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54042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915776F-C5AB-4B15-8490-DB39303E2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 que inspecionar?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201FD5D5-56AC-4A68-A1A2-34D2357BE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444488"/>
            <a:ext cx="10442577" cy="4960794"/>
          </a:xfrm>
        </p:spPr>
        <p:txBody>
          <a:bodyPr>
            <a:normAutofit lnSpcReduction="10000"/>
          </a:bodyPr>
          <a:lstStyle/>
          <a:p>
            <a:r>
              <a:rPr lang="pt-BR" sz="2800" b="1" dirty="0"/>
              <a:t>DOCUMENTAÇÃO</a:t>
            </a:r>
          </a:p>
          <a:p>
            <a:r>
              <a:rPr lang="pt-BR" sz="2800" b="1" dirty="0"/>
              <a:t>SINALIZAÇÃO</a:t>
            </a:r>
          </a:p>
          <a:p>
            <a:r>
              <a:rPr lang="pt-BR" sz="2800" b="1" dirty="0"/>
              <a:t>EPI</a:t>
            </a:r>
          </a:p>
          <a:p>
            <a:r>
              <a:rPr lang="pt-BR" sz="2800" b="1" dirty="0"/>
              <a:t>VEÍCULOS E MÁQUINAS PESADAS</a:t>
            </a:r>
          </a:p>
          <a:p>
            <a:r>
              <a:rPr lang="pt-BR" sz="2800" b="1" dirty="0"/>
              <a:t>MAQUINAS DE PRODUÇÃO</a:t>
            </a:r>
          </a:p>
          <a:p>
            <a:r>
              <a:rPr lang="pt-BR" sz="2800" b="1" dirty="0"/>
              <a:t>CANTEIROS E AREAS DE VIVENCIAS</a:t>
            </a:r>
          </a:p>
          <a:p>
            <a:r>
              <a:rPr lang="pt-BR" sz="2800" b="1" dirty="0"/>
              <a:t>INSTALAÇÕES ELETRICAS</a:t>
            </a:r>
          </a:p>
          <a:p>
            <a:r>
              <a:rPr lang="pt-BR" sz="2800" b="1" dirty="0"/>
              <a:t>SETORES ESPECÍFICOS(CARPINTARIA, CENTRAL DE ARMAÇÃO, PINTURA, SOLDAGEM)</a:t>
            </a:r>
          </a:p>
          <a:p>
            <a:r>
              <a:rPr lang="pt-BR" sz="2800" b="1" dirty="0"/>
              <a:t>ENTRE OUTROS</a:t>
            </a:r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146014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915776F-C5AB-4B15-8490-DB39303E2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MATRIZ DE INSPEÇÃO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xmlns="" id="{87E5191F-4E28-49AC-BF53-5EC5BC1C1E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66722"/>
              </p:ext>
            </p:extLst>
          </p:nvPr>
        </p:nvGraphicFramePr>
        <p:xfrm>
          <a:off x="781878" y="1853247"/>
          <a:ext cx="10645776" cy="2884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1444">
                  <a:extLst>
                    <a:ext uri="{9D8B030D-6E8A-4147-A177-3AD203B41FA5}">
                      <a16:colId xmlns:a16="http://schemas.microsoft.com/office/drawing/2014/main" xmlns="" val="938404633"/>
                    </a:ext>
                  </a:extLst>
                </a:gridCol>
                <a:gridCol w="2661444">
                  <a:extLst>
                    <a:ext uri="{9D8B030D-6E8A-4147-A177-3AD203B41FA5}">
                      <a16:colId xmlns:a16="http://schemas.microsoft.com/office/drawing/2014/main" xmlns="" val="1774481558"/>
                    </a:ext>
                  </a:extLst>
                </a:gridCol>
                <a:gridCol w="2661444">
                  <a:extLst>
                    <a:ext uri="{9D8B030D-6E8A-4147-A177-3AD203B41FA5}">
                      <a16:colId xmlns:a16="http://schemas.microsoft.com/office/drawing/2014/main" xmlns="" val="2008205883"/>
                    </a:ext>
                  </a:extLst>
                </a:gridCol>
                <a:gridCol w="2661444">
                  <a:extLst>
                    <a:ext uri="{9D8B030D-6E8A-4147-A177-3AD203B41FA5}">
                      <a16:colId xmlns:a16="http://schemas.microsoft.com/office/drawing/2014/main" xmlns="" val="3344362069"/>
                    </a:ext>
                  </a:extLst>
                </a:gridCol>
              </a:tblGrid>
              <a:tr h="907498">
                <a:tc>
                  <a:txBody>
                    <a:bodyPr/>
                    <a:lstStyle/>
                    <a:p>
                      <a:r>
                        <a:rPr lang="pt-BR" dirty="0"/>
                        <a:t>TIPO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RESPONSÁVEL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PERIDICIDADE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FORMULÁRIO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22543035"/>
                  </a:ext>
                </a:extLst>
              </a:tr>
              <a:tr h="1069133">
                <a:tc>
                  <a:txBody>
                    <a:bodyPr/>
                    <a:lstStyle/>
                    <a:p>
                      <a:r>
                        <a:rPr lang="pt-BR" dirty="0"/>
                        <a:t>INSPEÇÃO DE EPI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JOAQUIM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SEMANAL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F-SEG-001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11281283"/>
                  </a:ext>
                </a:extLst>
              </a:tr>
              <a:tr h="907498">
                <a:tc>
                  <a:txBody>
                    <a:bodyPr/>
                    <a:lstStyle/>
                    <a:p>
                      <a:r>
                        <a:rPr lang="pt-BR" dirty="0"/>
                        <a:t>AREA DE VIVENCIA - OBRA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JOSE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MENSAL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/>
                        <a:t>F-SEG-002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11096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0211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915776F-C5AB-4B15-8490-DB39303E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79734"/>
          </a:xfrm>
        </p:spPr>
        <p:txBody>
          <a:bodyPr/>
          <a:lstStyle/>
          <a:p>
            <a:r>
              <a:rPr lang="pt-BR" dirty="0"/>
              <a:t>EXEMPLOS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201FD5D5-56AC-4A68-A1A2-34D2357BE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444488"/>
            <a:ext cx="10442577" cy="4960794"/>
          </a:xfrm>
        </p:spPr>
        <p:txBody>
          <a:bodyPr>
            <a:normAutofit/>
          </a:bodyPr>
          <a:lstStyle/>
          <a:p>
            <a:endParaRPr lang="pt-BR" sz="2800" b="1" dirty="0"/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b="1" dirty="0"/>
          </a:p>
          <a:p>
            <a:endParaRPr lang="pt-BR" sz="2800" dirty="0"/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xmlns="" id="{75CD4DAC-3A68-4556-9719-F9B1CD59C4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346703"/>
              </p:ext>
            </p:extLst>
          </p:nvPr>
        </p:nvGraphicFramePr>
        <p:xfrm>
          <a:off x="251791" y="1444488"/>
          <a:ext cx="11529391" cy="4960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1635">
                  <a:extLst>
                    <a:ext uri="{9D8B030D-6E8A-4147-A177-3AD203B41FA5}">
                      <a16:colId xmlns:a16="http://schemas.microsoft.com/office/drawing/2014/main" xmlns="" val="1877650449"/>
                    </a:ext>
                  </a:extLst>
                </a:gridCol>
                <a:gridCol w="843307">
                  <a:extLst>
                    <a:ext uri="{9D8B030D-6E8A-4147-A177-3AD203B41FA5}">
                      <a16:colId xmlns:a16="http://schemas.microsoft.com/office/drawing/2014/main" xmlns="" val="2399995965"/>
                    </a:ext>
                  </a:extLst>
                </a:gridCol>
                <a:gridCol w="6679327">
                  <a:extLst>
                    <a:ext uri="{9D8B030D-6E8A-4147-A177-3AD203B41FA5}">
                      <a16:colId xmlns:a16="http://schemas.microsoft.com/office/drawing/2014/main" xmlns="" val="433358431"/>
                    </a:ext>
                  </a:extLst>
                </a:gridCol>
                <a:gridCol w="641921">
                  <a:extLst>
                    <a:ext uri="{9D8B030D-6E8A-4147-A177-3AD203B41FA5}">
                      <a16:colId xmlns:a16="http://schemas.microsoft.com/office/drawing/2014/main" xmlns="" val="1013042252"/>
                    </a:ext>
                  </a:extLst>
                </a:gridCol>
                <a:gridCol w="641921">
                  <a:extLst>
                    <a:ext uri="{9D8B030D-6E8A-4147-A177-3AD203B41FA5}">
                      <a16:colId xmlns:a16="http://schemas.microsoft.com/office/drawing/2014/main" xmlns="" val="2557664613"/>
                    </a:ext>
                  </a:extLst>
                </a:gridCol>
                <a:gridCol w="641921">
                  <a:extLst>
                    <a:ext uri="{9D8B030D-6E8A-4147-A177-3AD203B41FA5}">
                      <a16:colId xmlns:a16="http://schemas.microsoft.com/office/drawing/2014/main" xmlns="" val="2161202527"/>
                    </a:ext>
                  </a:extLst>
                </a:gridCol>
                <a:gridCol w="1359359">
                  <a:extLst>
                    <a:ext uri="{9D8B030D-6E8A-4147-A177-3AD203B41FA5}">
                      <a16:colId xmlns:a16="http://schemas.microsoft.com/office/drawing/2014/main" xmlns="" val="1563133583"/>
                    </a:ext>
                  </a:extLst>
                </a:gridCol>
              </a:tblGrid>
              <a:tr h="4795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REF.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ITEM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>
                          <a:effectLst/>
                        </a:rPr>
                        <a:t>DESCRIÇÃO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SIM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NA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OBSERVAÇÃO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695589064"/>
                  </a:ext>
                </a:extLst>
              </a:tr>
              <a:tr h="47953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A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>
                          <a:effectLst/>
                        </a:rPr>
                        <a:t>DOCUMENTAÇÃO /  REQUISITOS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555337361"/>
                  </a:ext>
                </a:extLst>
              </a:tr>
              <a:tr h="4795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- 09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1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Apresentar Programa de Prevenção de Riscos Ambientais (PPRA)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X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20478595"/>
                  </a:ext>
                </a:extLst>
              </a:tr>
              <a:tr h="4795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- 07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2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Apresentar Programa de Controle Médico e Saúde Ocupacional (PCMSO)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X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31793819"/>
                  </a:ext>
                </a:extLst>
              </a:tr>
              <a:tr h="4795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3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Apresentar Programa de Condições e Meio Ambiente de Trabalho (PCMAT), específico para obras quando aplicável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X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576299402"/>
                  </a:ext>
                </a:extLst>
              </a:tr>
              <a:tr h="4795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- 05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4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Empresa tem CIPA e esta cumprindo calendário, se não tiver CIPA deve ter DESIGNADO?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X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588745640"/>
                  </a:ext>
                </a:extLst>
              </a:tr>
              <a:tr h="4795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- 04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5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Registro do SESMT  no Ministério do Trabalho e Emprego – MTE.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X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99094619"/>
                  </a:ext>
                </a:extLst>
              </a:tr>
              <a:tr h="4795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 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6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O plano de emergência encontra-se exposto e atualizado?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X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829041542"/>
                  </a:ext>
                </a:extLst>
              </a:tr>
              <a:tr h="47953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GERAL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7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</a:rPr>
                        <a:t>Foram realizados DS periodicamente?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X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891999921"/>
                  </a:ext>
                </a:extLst>
              </a:tr>
              <a:tr h="64497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GERAL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>
                          <a:effectLst/>
                        </a:rPr>
                        <a:t>Serviços especificos como trabalho em altura, escavação, espaço confinado, trabalhos a quente, eletricos e movimentação de carga acima de 10ton., possuem APR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X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051914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8812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80D74BA-B130-40A7-A6F6-7F4BC5F3A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graphicFrame>
        <p:nvGraphicFramePr>
          <p:cNvPr id="4" name="Espaço Reservado para Conteúdo 3">
            <a:extLst>
              <a:ext uri="{FF2B5EF4-FFF2-40B4-BE49-F238E27FC236}">
                <a16:creationId xmlns:a16="http://schemas.microsoft.com/office/drawing/2014/main" xmlns="" id="{D32FE971-8B92-4795-9CB3-7A08909752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4772812"/>
              </p:ext>
            </p:extLst>
          </p:nvPr>
        </p:nvGraphicFramePr>
        <p:xfrm>
          <a:off x="646111" y="2055017"/>
          <a:ext cx="10764011" cy="46052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0056">
                  <a:extLst>
                    <a:ext uri="{9D8B030D-6E8A-4147-A177-3AD203B41FA5}">
                      <a16:colId xmlns:a16="http://schemas.microsoft.com/office/drawing/2014/main" xmlns="" val="3801472336"/>
                    </a:ext>
                  </a:extLst>
                </a:gridCol>
                <a:gridCol w="787611">
                  <a:extLst>
                    <a:ext uri="{9D8B030D-6E8A-4147-A177-3AD203B41FA5}">
                      <a16:colId xmlns:a16="http://schemas.microsoft.com/office/drawing/2014/main" xmlns="" val="2472955521"/>
                    </a:ext>
                  </a:extLst>
                </a:gridCol>
                <a:gridCol w="6238190">
                  <a:extLst>
                    <a:ext uri="{9D8B030D-6E8A-4147-A177-3AD203B41FA5}">
                      <a16:colId xmlns:a16="http://schemas.microsoft.com/office/drawing/2014/main" xmlns="" val="709120868"/>
                    </a:ext>
                  </a:extLst>
                </a:gridCol>
                <a:gridCol w="599524">
                  <a:extLst>
                    <a:ext uri="{9D8B030D-6E8A-4147-A177-3AD203B41FA5}">
                      <a16:colId xmlns:a16="http://schemas.microsoft.com/office/drawing/2014/main" xmlns="" val="3397954646"/>
                    </a:ext>
                  </a:extLst>
                </a:gridCol>
                <a:gridCol w="599524">
                  <a:extLst>
                    <a:ext uri="{9D8B030D-6E8A-4147-A177-3AD203B41FA5}">
                      <a16:colId xmlns:a16="http://schemas.microsoft.com/office/drawing/2014/main" xmlns="" val="1824497734"/>
                    </a:ext>
                  </a:extLst>
                </a:gridCol>
                <a:gridCol w="599524">
                  <a:extLst>
                    <a:ext uri="{9D8B030D-6E8A-4147-A177-3AD203B41FA5}">
                      <a16:colId xmlns:a16="http://schemas.microsoft.com/office/drawing/2014/main" xmlns="" val="280535905"/>
                    </a:ext>
                  </a:extLst>
                </a:gridCol>
                <a:gridCol w="1269582">
                  <a:extLst>
                    <a:ext uri="{9D8B030D-6E8A-4147-A177-3AD203B41FA5}">
                      <a16:colId xmlns:a16="http://schemas.microsoft.com/office/drawing/2014/main" xmlns="" val="1745028378"/>
                    </a:ext>
                  </a:extLst>
                </a:gridCol>
              </a:tblGrid>
              <a:tr h="40470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E</a:t>
                      </a:r>
                      <a:endParaRPr lang="pt-BR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>
                          <a:effectLst/>
                        </a:rPr>
                        <a:t>CANTEIROS E AREAS DE VIVENCIAS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SIM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NA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OBSERVAÇÃO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607855933"/>
                  </a:ext>
                </a:extLst>
              </a:tr>
              <a:tr h="40470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27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O canteiro de obras é dotado de kit de 1° socorros?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X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974375345"/>
                  </a:ext>
                </a:extLst>
              </a:tr>
              <a:tr h="40470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NR - 18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28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O canteiro de obras é dotado lixeiras de Coleta seletiva?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X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95389685"/>
                  </a:ext>
                </a:extLst>
              </a:tr>
              <a:tr h="40470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29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O canteiro de obras é dotado de extintores de incêndio em número suficiente, devidamente sinalizados?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X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480265065"/>
                  </a:ext>
                </a:extLst>
              </a:tr>
              <a:tr h="40470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30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O canteiro de obras possui cobertura com telha de barro, fibrocimento(sem amianto) ou metálica ?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X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00606765"/>
                  </a:ext>
                </a:extLst>
              </a:tr>
              <a:tr h="40470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31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O limítrofe do canteiro é cercado com mourões e fios de arame liso ou </a:t>
                      </a:r>
                      <a:r>
                        <a:rPr lang="pt-BR" sz="1200" u="none" strike="noStrike" dirty="0" err="1">
                          <a:effectLst/>
                        </a:rPr>
                        <a:t>cerquite</a:t>
                      </a:r>
                      <a:r>
                        <a:rPr lang="pt-BR" sz="1200" u="none" strike="noStrike" dirty="0">
                          <a:effectLst/>
                        </a:rPr>
                        <a:t>?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X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811119836"/>
                  </a:ext>
                </a:extLst>
              </a:tr>
              <a:tr h="40470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32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Os materiais tóxicos, corrosivos, explosivos, inflamáveis, recipientes de gases estão armazenados em locais seguros, apropriados e sinalizados?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X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14551337"/>
                  </a:ext>
                </a:extLst>
              </a:tr>
              <a:tr h="40470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33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Resíduos e armazenamento de madeira e aço estão devidamente estocados e identificados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X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274715629"/>
                  </a:ext>
                </a:extLst>
              </a:tr>
              <a:tr h="40470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34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As áreas de armação, carpintaria, soldagem e outras que ofereçam risco ao manuseio são delimitadas, cobertas e niveladas? Possui boa iluminação adequada?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X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637840337"/>
                  </a:ext>
                </a:extLst>
              </a:tr>
              <a:tr h="40470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NR - 18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35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O canteiro é dotado de meio de comunicação externo?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X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487809478"/>
                  </a:ext>
                </a:extLst>
              </a:tr>
              <a:tr h="40470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NR - 17 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36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>
                          <a:effectLst/>
                        </a:rPr>
                        <a:t>As salas que compõe o canteiro de obras possuem boa iluminação.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X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 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 dirty="0">
                          <a:effectLst/>
                        </a:rPr>
                        <a:t> </a:t>
                      </a:r>
                      <a:endParaRPr lang="pt-B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836312084"/>
                  </a:ext>
                </a:extLst>
              </a:tr>
            </a:tbl>
          </a:graphicData>
        </a:graphic>
      </p:graphicFrame>
      <p:sp>
        <p:nvSpPr>
          <p:cNvPr id="5" name="Título 1">
            <a:extLst>
              <a:ext uri="{FF2B5EF4-FFF2-40B4-BE49-F238E27FC236}">
                <a16:creationId xmlns:a16="http://schemas.microsoft.com/office/drawing/2014/main" xmlns="" id="{65F9A541-4CEF-4CF3-86CB-C180BFDB4428}"/>
              </a:ext>
            </a:extLst>
          </p:cNvPr>
          <p:cNvSpPr txBox="1">
            <a:spLocks/>
          </p:cNvSpPr>
          <p:nvPr/>
        </p:nvSpPr>
        <p:spPr>
          <a:xfrm>
            <a:off x="646111" y="452718"/>
            <a:ext cx="9404723" cy="7797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/>
              <a:t>EXEMPLOS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451026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Í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1007</Words>
  <Application>Microsoft Office PowerPoint</Application>
  <PresentationFormat>Widescreen</PresentationFormat>
  <Paragraphs>515</Paragraphs>
  <Slides>14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Íon</vt:lpstr>
      <vt:lpstr>INSPEÇÃO DE SEGURANÇA CHECK-LIST</vt:lpstr>
      <vt:lpstr>DEFINIÇÃO</vt:lpstr>
      <vt:lpstr>OBJETIVO</vt:lpstr>
      <vt:lpstr>Tipos de inspeção</vt:lpstr>
      <vt:lpstr>Responsáveis pelas inspeções de segurança</vt:lpstr>
      <vt:lpstr>O que inspecionar?</vt:lpstr>
      <vt:lpstr>MATRIZ DE INSPEÇÃO</vt:lpstr>
      <vt:lpstr>EXEMPLOS</vt:lpstr>
      <vt:lpstr>Apresentação do PowerPoint</vt:lpstr>
      <vt:lpstr>Apresentação do PowerPoint</vt:lpstr>
      <vt:lpstr>Apresentação do PowerPoint</vt:lpstr>
      <vt:lpstr>ACOES CORRETIVAS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2021-07-11T15:48:41Z</dcterms:created>
  <dcterms:modified xsi:type="dcterms:W3CDTF">2021-07-11T15:48:46Z</dcterms:modified>
</cp:coreProperties>
</file>