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sldIdLst>
    <p:sldId id="386" r:id="rId2"/>
    <p:sldId id="388" r:id="rId3"/>
    <p:sldId id="387" r:id="rId4"/>
    <p:sldId id="389" r:id="rId5"/>
    <p:sldId id="390" r:id="rId6"/>
    <p:sldId id="395" r:id="rId7"/>
    <p:sldId id="391" r:id="rId8"/>
    <p:sldId id="393" r:id="rId9"/>
    <p:sldId id="399" r:id="rId10"/>
    <p:sldId id="256" r:id="rId11"/>
    <p:sldId id="396" r:id="rId12"/>
    <p:sldId id="394" r:id="rId13"/>
    <p:sldId id="397" r:id="rId14"/>
    <p:sldId id="39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3005" y="5299752"/>
            <a:ext cx="792011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pt-BR" sz="4400" b="1" dirty="0">
                <a:latin typeface="+mn-lt"/>
              </a:rPr>
              <a:t>INVESTIGAÇÃO DE ACIDENTES DO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8FD62972-9E7D-43C5-809D-8E19E6AAF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30" y="923613"/>
            <a:ext cx="5019675" cy="3305175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2E7F65A7-9776-44A2-A103-CC70D0013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997" y="2312062"/>
            <a:ext cx="2071790" cy="272152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F67AB7A2-6A2D-4A99-AB6F-C4466597F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4833" y="923613"/>
            <a:ext cx="3026415" cy="232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8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33"/>
    </mc:Choice>
    <mc:Fallback xmlns="">
      <p:transition spd="slow" advTm="603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26B5C2-369B-4522-8775-357CF1767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25C554B-9E36-4BF9-BBCC-013D74718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F8D64252-40B2-487A-A982-3F9288925E32}"/>
              </a:ext>
            </a:extLst>
          </p:cNvPr>
          <p:cNvPicPr/>
          <p:nvPr/>
        </p:nvPicPr>
        <p:blipFill rotWithShape="1">
          <a:blip r:embed="rId2"/>
          <a:srcRect t="41983"/>
          <a:stretch/>
        </p:blipFill>
        <p:spPr>
          <a:xfrm>
            <a:off x="2605986" y="453887"/>
            <a:ext cx="6726446" cy="595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390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26B5C2-369B-4522-8775-357CF17676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23833"/>
            <a:ext cx="3057100" cy="1242828"/>
          </a:xfrm>
        </p:spPr>
        <p:txBody>
          <a:bodyPr>
            <a:normAutofit/>
          </a:bodyPr>
          <a:lstStyle/>
          <a:p>
            <a:r>
              <a:rPr lang="pt-BR" sz="3600" dirty="0">
                <a:solidFill>
                  <a:srgbClr val="FFFF00"/>
                </a:solidFill>
              </a:rPr>
              <a:t>AMBIENTE DE TRABALHO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25C554B-9E36-4BF9-BBCC-013D74718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51" y="3131748"/>
            <a:ext cx="2928749" cy="3514712"/>
          </a:xfrm>
        </p:spPr>
        <p:txBody>
          <a:bodyPr>
            <a:normAutofit/>
          </a:bodyPr>
          <a:lstStyle/>
          <a:p>
            <a:pPr algn="ctr"/>
            <a:r>
              <a:rPr lang="pt-BR" sz="2800" dirty="0">
                <a:solidFill>
                  <a:srgbClr val="FFFF00"/>
                </a:solidFill>
              </a:rPr>
              <a:t>ILUMINAÇÃO</a:t>
            </a:r>
          </a:p>
          <a:p>
            <a:pPr algn="ctr"/>
            <a:r>
              <a:rPr lang="pt-BR" sz="2800" dirty="0">
                <a:solidFill>
                  <a:srgbClr val="FFFF00"/>
                </a:solidFill>
              </a:rPr>
              <a:t> RUÍDO</a:t>
            </a:r>
          </a:p>
          <a:p>
            <a:pPr algn="ctr"/>
            <a:r>
              <a:rPr lang="pt-BR" sz="2800" dirty="0">
                <a:solidFill>
                  <a:srgbClr val="FFFF00"/>
                </a:solidFill>
              </a:rPr>
              <a:t>CALOR</a:t>
            </a:r>
          </a:p>
          <a:p>
            <a:pPr algn="ctr"/>
            <a:r>
              <a:rPr lang="pt-BR" sz="2800" dirty="0">
                <a:solidFill>
                  <a:srgbClr val="FFFF00"/>
                </a:solidFill>
              </a:rPr>
              <a:t>ORGANIZAÇÃO </a:t>
            </a:r>
          </a:p>
          <a:p>
            <a:pPr algn="ctr"/>
            <a:r>
              <a:rPr lang="pt-BR" sz="2800" dirty="0">
                <a:solidFill>
                  <a:srgbClr val="FFFF00"/>
                </a:solidFill>
              </a:rPr>
              <a:t>LIMPEZA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E217B6B7-02B1-406F-9FBE-ECC52EF0B158}"/>
              </a:ext>
            </a:extLst>
          </p:cNvPr>
          <p:cNvSpPr txBox="1">
            <a:spLocks/>
          </p:cNvSpPr>
          <p:nvPr/>
        </p:nvSpPr>
        <p:spPr>
          <a:xfrm>
            <a:off x="3132161" y="1160819"/>
            <a:ext cx="2906978" cy="140546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3600" dirty="0">
                <a:solidFill>
                  <a:schemeClr val="tx1">
                    <a:lumMod val="75000"/>
                  </a:schemeClr>
                </a:solidFill>
              </a:rPr>
              <a:t>CARACTERISTICAS PESSOAIS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xmlns="" id="{5C5B80C4-2CEA-49A8-BE49-107E9927EFAF}"/>
              </a:ext>
            </a:extLst>
          </p:cNvPr>
          <p:cNvSpPr txBox="1">
            <a:spLocks/>
          </p:cNvSpPr>
          <p:nvPr/>
        </p:nvSpPr>
        <p:spPr>
          <a:xfrm>
            <a:off x="6264322" y="1446662"/>
            <a:ext cx="2906978" cy="109176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3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ORGANIZAÇÃO DO TRABALHO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xmlns="" id="{5D5E3059-0B07-4FED-B22B-6117731E9933}"/>
              </a:ext>
            </a:extLst>
          </p:cNvPr>
          <p:cNvSpPr txBox="1">
            <a:spLocks/>
          </p:cNvSpPr>
          <p:nvPr/>
        </p:nvSpPr>
        <p:spPr>
          <a:xfrm>
            <a:off x="9171300" y="1160819"/>
            <a:ext cx="3057100" cy="140546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pt-BR" sz="4000" dirty="0">
                <a:solidFill>
                  <a:schemeClr val="accent5"/>
                </a:solidFill>
              </a:rPr>
              <a:t>AGENTES MATERIAIS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xmlns="" id="{C0D027AC-94CD-41D5-A35C-1455C7514525}"/>
              </a:ext>
            </a:extLst>
          </p:cNvPr>
          <p:cNvSpPr txBox="1">
            <a:spLocks/>
          </p:cNvSpPr>
          <p:nvPr/>
        </p:nvSpPr>
        <p:spPr>
          <a:xfrm>
            <a:off x="3057100" y="3131748"/>
            <a:ext cx="2928749" cy="3514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all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>
                <a:solidFill>
                  <a:schemeClr val="tx1">
                    <a:lumMod val="75000"/>
                  </a:schemeClr>
                </a:solidFill>
              </a:rPr>
              <a:t>CONHECIMENTO</a:t>
            </a:r>
          </a:p>
          <a:p>
            <a:pPr algn="ctr"/>
            <a:r>
              <a:rPr lang="pt-BR" sz="2800" dirty="0">
                <a:solidFill>
                  <a:schemeClr val="tx1">
                    <a:lumMod val="75000"/>
                  </a:schemeClr>
                </a:solidFill>
              </a:rPr>
              <a:t>ATITUDE</a:t>
            </a:r>
          </a:p>
          <a:p>
            <a:pPr algn="ctr"/>
            <a:r>
              <a:rPr lang="pt-BR" sz="2800" dirty="0">
                <a:solidFill>
                  <a:schemeClr val="tx1">
                    <a:lumMod val="75000"/>
                  </a:schemeClr>
                </a:solidFill>
              </a:rPr>
              <a:t>HABILIDADE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267EA1CE-2D68-4DDA-A56B-AC930EBCC4B1}"/>
              </a:ext>
            </a:extLst>
          </p:cNvPr>
          <p:cNvSpPr txBox="1">
            <a:spLocks/>
          </p:cNvSpPr>
          <p:nvPr/>
        </p:nvSpPr>
        <p:spPr>
          <a:xfrm>
            <a:off x="6253436" y="3131748"/>
            <a:ext cx="2928749" cy="3514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all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MÉTODOS</a:t>
            </a:r>
          </a:p>
          <a:p>
            <a:pPr algn="ctr"/>
            <a:r>
              <a:rPr lang="pt-BR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PROCEDIMENTOS</a:t>
            </a:r>
          </a:p>
          <a:p>
            <a:pPr algn="ctr"/>
            <a:r>
              <a:rPr lang="pt-BR" sz="2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SISTEMA DE COMUNICAÇÃO</a:t>
            </a:r>
          </a:p>
          <a:p>
            <a:pPr algn="ctr"/>
            <a:endParaRPr lang="pt-BR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xmlns="" id="{3A410842-6305-4FE7-BFAC-1E72F7EE84DA}"/>
              </a:ext>
            </a:extLst>
          </p:cNvPr>
          <p:cNvSpPr txBox="1">
            <a:spLocks/>
          </p:cNvSpPr>
          <p:nvPr/>
        </p:nvSpPr>
        <p:spPr>
          <a:xfrm>
            <a:off x="9323363" y="3131748"/>
            <a:ext cx="2928749" cy="351471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all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dirty="0">
                <a:solidFill>
                  <a:schemeClr val="accent5"/>
                </a:solidFill>
              </a:rPr>
              <a:t>FERRAMENTAS INADEQUADAS</a:t>
            </a:r>
          </a:p>
          <a:p>
            <a:pPr algn="ctr"/>
            <a:r>
              <a:rPr lang="pt-BR" sz="2800" dirty="0">
                <a:solidFill>
                  <a:schemeClr val="accent5"/>
                </a:solidFill>
              </a:rPr>
              <a:t>INSTALAÇÕES</a:t>
            </a:r>
          </a:p>
          <a:p>
            <a:pPr algn="ctr"/>
            <a:r>
              <a:rPr lang="pt-BR" sz="2800" dirty="0">
                <a:solidFill>
                  <a:schemeClr val="accent5"/>
                </a:solidFill>
              </a:rPr>
              <a:t> MÁQUINAS</a:t>
            </a:r>
          </a:p>
          <a:p>
            <a:pPr algn="ctr"/>
            <a:r>
              <a:rPr lang="pt-BR" sz="2800" dirty="0">
                <a:solidFill>
                  <a:schemeClr val="accent5"/>
                </a:solidFill>
              </a:rPr>
              <a:t>OBJETOS</a:t>
            </a:r>
          </a:p>
          <a:p>
            <a:pPr algn="ctr"/>
            <a:r>
              <a:rPr lang="pt-BR" sz="2800" dirty="0">
                <a:solidFill>
                  <a:schemeClr val="accent5"/>
                </a:solidFill>
              </a:rPr>
              <a:t>SUBSTANCIAS PERIGOSAS</a:t>
            </a:r>
          </a:p>
          <a:p>
            <a:pPr algn="ctr"/>
            <a:endParaRPr lang="pt-BR" sz="2800" dirty="0">
              <a:solidFill>
                <a:schemeClr val="accent5"/>
              </a:solidFill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xmlns="" id="{34DFDC2B-78F5-45F5-AF6A-3BE78A716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959" y="272191"/>
            <a:ext cx="117049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pt-BR" sz="3600" b="1" dirty="0"/>
              <a:t>INVESTIGAÇÃO DE ACIDENTES DE TRABALHO</a:t>
            </a:r>
          </a:p>
        </p:txBody>
      </p:sp>
    </p:spTree>
    <p:extLst>
      <p:ext uri="{BB962C8B-B14F-4D97-AF65-F5344CB8AC3E}">
        <p14:creationId xmlns:p14="http://schemas.microsoft.com/office/powerpoint/2010/main" val="1646704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61" y="208063"/>
            <a:ext cx="111450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GB" altLang="pt-BR" sz="3600" b="1" dirty="0"/>
              <a:t>INVESTIGAÇÃO DE ACIDENTES DE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442FCE0D-AD67-4C4E-BF92-90811522B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74" y="1259657"/>
            <a:ext cx="6869159" cy="487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738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26B5C2-369B-4522-8775-357CF1767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25C554B-9E36-4BF9-BBCC-013D74718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68D4D136-9F54-4D9A-872F-60BCF2BB9D10}"/>
              </a:ext>
            </a:extLst>
          </p:cNvPr>
          <p:cNvPicPr/>
          <p:nvPr/>
        </p:nvPicPr>
        <p:blipFill rotWithShape="1">
          <a:blip r:embed="rId2"/>
          <a:srcRect t="23884" b="40169"/>
          <a:stretch/>
        </p:blipFill>
        <p:spPr>
          <a:xfrm>
            <a:off x="2273644" y="1149625"/>
            <a:ext cx="8076304" cy="464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67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26B5C2-369B-4522-8775-357CF1767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25C554B-9E36-4BF9-BBCC-013D74718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68D4D136-9F54-4D9A-872F-60BCF2BB9D10}"/>
              </a:ext>
            </a:extLst>
          </p:cNvPr>
          <p:cNvPicPr/>
          <p:nvPr/>
        </p:nvPicPr>
        <p:blipFill rotWithShape="1">
          <a:blip r:embed="rId2"/>
          <a:srcRect t="58312" b="767"/>
          <a:stretch/>
        </p:blipFill>
        <p:spPr>
          <a:xfrm>
            <a:off x="2343673" y="1060173"/>
            <a:ext cx="7504654" cy="473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55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372" y="208063"/>
            <a:ext cx="836453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GB" altLang="pt-BR" sz="4000" b="1" dirty="0"/>
              <a:t>INVESTIGAÇÃO DE ACIDENTES DE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BC973721-AE31-40BE-83D8-5A89E20B40B0}"/>
              </a:ext>
            </a:extLst>
          </p:cNvPr>
          <p:cNvSpPr/>
          <p:nvPr/>
        </p:nvSpPr>
        <p:spPr>
          <a:xfrm>
            <a:off x="894522" y="1376219"/>
            <a:ext cx="10402956" cy="5118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800"/>
              </a:spcAft>
            </a:pPr>
            <a:r>
              <a:rPr lang="pt-BR" sz="2800" dirty="0">
                <a:latin typeface="Leelawadee UI Semilight" panose="020B04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800"/>
              </a:spcAft>
            </a:pPr>
            <a:r>
              <a:rPr lang="pt-BR" sz="2800" dirty="0">
                <a:latin typeface="Leelawadee UI Semilight" panose="020B04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A investigação de acidentes de trabalho (AT) constitui importante ferramenta para o desenvolvimento do sistema de gerenciamento de riscos das empresas. Através de uma boa análise de acidente, pode-se compreender o que ocorreu, como o trabalho foi realmente executado, como e por que as coisas deram errado. Reconhecendo-se as deficiências no controle de riscos no trabalho, alterações e melhorias da gestão de segurança e saúde no trabalho podem ser implementadas a fim de prevenir outros eventos adversos . </a:t>
            </a:r>
            <a:endParaRPr lang="pt-B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923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372" y="208063"/>
            <a:ext cx="836453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GB" altLang="pt-BR" sz="4000" b="1" dirty="0"/>
              <a:t>INVESTIGAÇÃO DE ACIDENTES DE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BC973721-AE31-40BE-83D8-5A89E20B40B0}"/>
              </a:ext>
            </a:extLst>
          </p:cNvPr>
          <p:cNvSpPr/>
          <p:nvPr/>
        </p:nvSpPr>
        <p:spPr>
          <a:xfrm>
            <a:off x="894522" y="1531502"/>
            <a:ext cx="10402956" cy="5007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800"/>
              </a:spcAft>
            </a:pPr>
            <a:r>
              <a:rPr lang="pt-BR" dirty="0">
                <a:latin typeface="Leelawadee UI Semilight" panose="020B04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15000"/>
              </a:lnSpc>
              <a:spcAft>
                <a:spcPts val="800"/>
              </a:spcAft>
            </a:pPr>
            <a:r>
              <a:rPr lang="pt-BR" sz="3200" dirty="0">
                <a:latin typeface="Leelawadee UI Semilight" panose="020B04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No Brasil, é função dos Auditores-Fiscais do Trabalho (AFT), vinculados ao Ministério do Trabalho e Emprego (MTE), investigar e analisar as causas dos AT graves e fatais, bem como as situações com potencial para gerar tais eventos. Para cada acidente analisado deve ser emitido um relatório abordando suas causas e as medidas a serem adotadas pelo empregador para que novos eventos indesejados não voltem a ocorrer. </a:t>
            </a:r>
            <a:endParaRPr lang="pt-B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03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78"/>
    </mc:Choice>
    <mc:Fallback xmlns="">
      <p:transition spd="slow" advTm="1447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372" y="208063"/>
            <a:ext cx="836453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GB" altLang="pt-BR" sz="4000" b="1" dirty="0"/>
              <a:t>INVESTIGAÇÃO DE ACIDENTES DE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3DB32F17-F3AF-40FF-A8E7-5450D5A95910}"/>
              </a:ext>
            </a:extLst>
          </p:cNvPr>
          <p:cNvSpPr/>
          <p:nvPr/>
        </p:nvSpPr>
        <p:spPr>
          <a:xfrm>
            <a:off x="1588799" y="1679186"/>
            <a:ext cx="9014402" cy="5473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15000"/>
              </a:lnSpc>
              <a:spcAft>
                <a:spcPts val="800"/>
              </a:spcAft>
            </a:pPr>
            <a:r>
              <a:rPr lang="pt-BR" sz="2800" dirty="0">
                <a:solidFill>
                  <a:srgbClr val="FFFF00"/>
                </a:solidFill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Objetivos da investigação de acidente:</a:t>
            </a:r>
            <a:endParaRPr lang="pt-BR" sz="24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pt-BR" sz="3200" dirty="0">
                <a:solidFill>
                  <a:srgbClr val="FFFF00"/>
                </a:solidFill>
                <a:latin typeface="Leelawadee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Descobrir o que aconteceu no momento do acidente;</a:t>
            </a:r>
            <a:endParaRPr lang="pt-BR" sz="24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pt-BR" sz="3200" dirty="0">
                <a:solidFill>
                  <a:srgbClr val="FFFF00"/>
                </a:solidFill>
                <a:latin typeface="Leelawadee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Descobrir o que saiu errado;</a:t>
            </a:r>
            <a:endParaRPr lang="pt-BR" sz="24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pt-BR" sz="3200" dirty="0">
                <a:solidFill>
                  <a:srgbClr val="FFFF00"/>
                </a:solidFill>
                <a:latin typeface="Leelawadee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Encontrar a causa do acidente;</a:t>
            </a:r>
            <a:endParaRPr lang="pt-BR" sz="24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pt-BR" sz="3200" dirty="0">
                <a:solidFill>
                  <a:srgbClr val="FFFF00"/>
                </a:solidFill>
                <a:latin typeface="Leelawadee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Determinar os riscos existentes;</a:t>
            </a:r>
            <a:endParaRPr lang="pt-BR" sz="24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pt-BR" sz="3200" dirty="0">
                <a:solidFill>
                  <a:srgbClr val="FFFF00"/>
                </a:solidFill>
                <a:latin typeface="Leelawadee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Traçar metas para tratar estes riscos;</a:t>
            </a:r>
            <a:endParaRPr lang="pt-BR" sz="24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pt-BR" sz="3200" dirty="0">
                <a:solidFill>
                  <a:srgbClr val="FFFF00"/>
                </a:solidFill>
                <a:latin typeface="Leelawadee" panose="020B0502040204020203" pitchFamily="34" charset="-34"/>
                <a:ea typeface="Times New Roman" panose="02020603050405020304" pitchFamily="18" charset="0"/>
                <a:cs typeface="Times New Roman" panose="02020603050405020304" pitchFamily="18" charset="0"/>
              </a:rPr>
              <a:t>Acompanhar (verificação de campo) se os desvios estão se repetindo novamente </a:t>
            </a:r>
            <a:endParaRPr lang="pt-BR" sz="24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15000"/>
              </a:lnSpc>
              <a:spcAft>
                <a:spcPts val="800"/>
              </a:spcAft>
            </a:pPr>
            <a:r>
              <a:rPr lang="pt-BR" sz="2800" dirty="0">
                <a:solidFill>
                  <a:srgbClr val="FFFF00"/>
                </a:solidFill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93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873" y="266640"/>
            <a:ext cx="117746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GB" altLang="pt-BR" sz="3600" b="1" dirty="0"/>
              <a:t>INVESTIGAÇÃO DE ACIDENTES DE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7EB2D66E-2715-43EB-827C-0232284F3653}"/>
              </a:ext>
            </a:extLst>
          </p:cNvPr>
          <p:cNvSpPr/>
          <p:nvPr/>
        </p:nvSpPr>
        <p:spPr>
          <a:xfrm>
            <a:off x="899873" y="1681597"/>
            <a:ext cx="10204683" cy="4919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15000"/>
              </a:lnSpc>
              <a:spcAft>
                <a:spcPts val="80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Métodos para realizar uma investigação de acidente:</a:t>
            </a:r>
            <a:endParaRPr lang="pt-B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 	1. Conheça o processo de trabalho do acidentado(rotina).</a:t>
            </a:r>
            <a:endParaRPr lang="pt-B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2. Avalie o acidente no SESMT conversando com testemunhas e/ou acidentados entrevistas de forma reservada, analisando os aspectos do ambiente de trabalho, características pessoais, organização do trabalho e agentes materiais.</a:t>
            </a:r>
          </a:p>
          <a:p>
            <a:pPr lvl="1" algn="just">
              <a:lnSpc>
                <a:spcPct val="107000"/>
              </a:lnSpc>
              <a:spcAft>
                <a:spcPts val="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3. Registre a investigação preliminar no formulário especifico.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155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873" y="266640"/>
            <a:ext cx="117746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GB" altLang="pt-BR" sz="3600" b="1" dirty="0"/>
              <a:t>INVESTIGAÇÃO DE ACIDENTES DE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7EB2D66E-2715-43EB-827C-0232284F3653}"/>
              </a:ext>
            </a:extLst>
          </p:cNvPr>
          <p:cNvSpPr/>
          <p:nvPr/>
        </p:nvSpPr>
        <p:spPr>
          <a:xfrm>
            <a:off x="899873" y="912971"/>
            <a:ext cx="10204683" cy="5840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15000"/>
              </a:lnSpc>
              <a:spcAft>
                <a:spcPts val="800"/>
              </a:spcAft>
            </a:pPr>
            <a:r>
              <a:rPr lang="pt-BR" sz="24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Métodos para realizar uma investigação de acidente: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 Conheça o processo normal de trabalho.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pt-BR" sz="24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4. Solicite a participação dos </a:t>
            </a:r>
            <a:r>
              <a:rPr lang="pt-BR" sz="2400" dirty="0" err="1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cipeiros</a:t>
            </a:r>
            <a:r>
              <a:rPr lang="pt-BR" sz="24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 e liderança das frentes de trabalho e levante os fatos conjuntamente no ambiente com as pessoas envolvidas no acidente, inclusive o acidentado(quando possível). Ideal se realizar no local do acidente para que as testemunhas consigam descrever como mais realidade os fatos. Descreva os detalhes como lados, alturas, distancias, etc. Escreva tudo o que foi dito.</a:t>
            </a:r>
            <a:r>
              <a:rPr lang="pt-BR" sz="20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400" dirty="0">
                <a:latin typeface="Leelawadee" panose="020B0502040204020203" pitchFamily="34" charset="-34"/>
                <a:cs typeface="Times New Roman" panose="02020603050405020304" pitchFamily="18" charset="0"/>
              </a:rPr>
              <a:t>Seja flexível e escute e avalie com calma as opiniões contrárias à sua. </a:t>
            </a:r>
          </a:p>
          <a:p>
            <a:pPr lvl="1" algn="just">
              <a:lnSpc>
                <a:spcPct val="107000"/>
              </a:lnSpc>
              <a:spcAft>
                <a:spcPts val="0"/>
              </a:spcAft>
            </a:pPr>
            <a:r>
              <a:rPr lang="pt-BR" sz="24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5. Verificar os Exames médicos entendimento da gravidade da lesão.  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6. Elaborando o relatório final da investigação apontando soluções para eliminação dos riscos do acidente, e solicite a assinatura de todos os envolvidos.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401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887" y="208063"/>
            <a:ext cx="1086678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GB" altLang="pt-BR" sz="4000" b="1" dirty="0"/>
              <a:t>INVESTIGAÇÃO DE ACIDENTES DE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4CC48770-E14C-4135-8364-FB4405118964}"/>
              </a:ext>
            </a:extLst>
          </p:cNvPr>
          <p:cNvSpPr/>
          <p:nvPr/>
        </p:nvSpPr>
        <p:spPr>
          <a:xfrm>
            <a:off x="1205947" y="1675427"/>
            <a:ext cx="10707757" cy="498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O PLANO DE AÇÃO da investigação deverá ser acompanhado se preposições/tarefas estão sendo cumpridas.</a:t>
            </a: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A investigação deverá ser apresentada na reunião da CIPA  para divulgação e acompanhamento das melhorias. </a:t>
            </a: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O objetivo da investigação de acidente de trabalho não é encontrar culpados, mas sim, evitar que ocorra novamente. Por isso evite apontar falhas humanas na investigação. </a:t>
            </a:r>
            <a:endParaRPr lang="pt-B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>
                <a:latin typeface="Leelawadee" panose="020B0502040204020203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Termos como, o funcionário se acidentou por que cometeu um “ato inseguro” não levam a nenhuma causa do acidente e não devem ser utilizados. </a:t>
            </a: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659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>
            <a:extLst>
              <a:ext uri="{FF2B5EF4-FFF2-40B4-BE49-F238E27FC236}">
                <a16:creationId xmlns:a16="http://schemas.microsoft.com/office/drawing/2014/main" xmlns="" id="{025BE079-71C8-41B7-9175-945169B36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994" y="208063"/>
            <a:ext cx="117049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pt-BR" sz="3600" b="1" dirty="0"/>
              <a:t>INVESTIGAÇÃO DE ACIDENTES DE TRABALHO</a:t>
            </a:r>
          </a:p>
        </p:txBody>
      </p:sp>
      <p:sp>
        <p:nvSpPr>
          <p:cNvPr id="9219" name="AutoShape 11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C7FC6C2B-C31E-4A13-83A5-6DA43A58CA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0" name="AutoShape 13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FBED96B6-6B5D-4D89-BA0B-D3472A6EA9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sp>
        <p:nvSpPr>
          <p:cNvPr id="9221" name="AutoShape 15" descr="data:image/jpeg;base64,/9j/4AAQSkZJRgABAQAAAQABAAD/2wCEAAkGBhQQEBASEBIQFBAVFxUVEBYYEBMSEhQXFhQVFBUVGBgXGyYeGRkjGRUUHy8gIycpLCwsGB4xNTAqNSYrLCkBCQoKDgwOGg8PGikiHyQqLCwvLCw0KS8pKS00LCwsLCwqKSw0LCotKiwsLCwsLC8pKSwsLCkpKSwsLCwsLCksLP/AABEIAOEA4QMBIgACEQEDEQH/xAAbAAEAAQUBAAAAAAAAAAAAAAAABgIDBAUHAf/EAEEQAAIBAgMFBgMEBwcFAQAAAAABAgMRBCExBQYSQVETImFxgaEyUpEHI0KxFGJykqLR4RUkM1OCssFDRGOD8Bb/xAAaAQEAAwEBAQAAAAAAAAAAAAAAAgQFAwEG/8QAMxEAAgIBAgMFBwMEAwAAAAAAAAECAxEEIRIxQQVRYXGREyIygaGx0RTh8EJSosEjM3L/2gAMAwEAAhEDEQA/AO4gAAAAAAAAAAAAAAAAAAAAAAAAAAAAAAAAAAAAAAAAAAAAAAAAAAAAAAAAAAAAAAAAAAAAAAAAAAAAAAAAAAAAAAAAAAAAAAAAAAAAAAAAAAAAAAAAAAAAAAAAAAAAAAAAAAAAAAAAAAAAAAAAAAAAAAAAAAAAAAAAAAAAAAAAAAAAAAAAAAAAAAAFutVUIuUnZJXb8EAXAR2e8rk/u4pR5N5szMJtbut1GvBJZ+ZwWog3hM6OqSNsDAp7XjJpJSzyWhmyqJatI6xnGW6ZBxa5lQKYzT0aZUSPAAAAAAAAafb+8dPCR77vUabhHm7c30jfmRlJRWWThXKySjFZZt2yzLGQSbc4JLV8Ssjn3FisVHtKtdRoyzfE+Cnbwis2vM1tbZ+Hj/3Kkl8UYUeL3bKUtW1uo7eLS+hq19mxbw57+Cb+p1KntCnJXjUpteE4v/kox+0oUIOpUlaPLm2+iXNnKZYLDyXcq1ZLmuySUfW9yzKlUzjGquyWUXJvha8m8jk9c+WFnzLEeyIN/G8eKwSnG/aZK7jRotNc5Jy9omNQ+1OadqlGKtqryi34q5b2NvfLBrs61CLpr8UFG68br4iTUMTgtqQalCMpLlJJVI+KazPa5ys5Wb9wuqro+KjMe9Ns2WyN4qOKSdKabtfheUl6c/Q2ZzLaW4OJw01UwUuOMXxRV+GpHw6SM/YX2htSVLGrhlpx8LTTWTUo9SxG9weLVjx6FKzRRsXHpnxLu/qX5J8C1QxEZxUoSUotXi07poulszOQAAAAAAAAANVvNCTwtXh1sm+tlJN+yZtSmUb5PTmRnHii0ep4eTnOHxnCr3M3DVslfV5svbR3RcFXnCXcS4oRteT5teiv5mlw2LtzMGyqVclxGpCUZp4JFRxPC4uNuLP08S467k822zS4TF8V5ddDY0cTw3IRsb67Hrgl5kk2TH7u/VmcaHAbQlFLmjbUMdGejs+jNmi+EopIoW1STbMgAFo4AAAFuvVUIylLSKbfkldnK8ftN18TUrzp3Vl2cNVFL4XPy1t1ZM98dvRo0pUl3qk1Zq67sXq35mPupu5HgjXrR78u9CLd1Fcm1o3+Rn6jitmq4dN2bGjcNPU7rFz2XiQ3GzqyXaVJ1XHLLg7i9rLLkWsNsqrWs8NQnNN24uHuX53k7Il2PVTH410ItRwtCS7XlxNa+6a8MyZUaMYRUYpKKySSskca9IpybbyvuW7u0nVCKUUm98dEumeW5yqnuTj5TacIQS0l2i4X9Hf2MDb+7uLwS7SolKDy44d5LwlfQ7PYpq0lJOMknFqzTV010ZZeirxsU49r3KSbSx3HDtnUcTOm6tOlKUE2rpOWa18vIU4WkpSjVpVHo4pxz9DotXcudByngK06bbb7OUn2d30f01TLUN6atDhW0MNw2f8AiqKavyasre6KktMltLK8eaNOPaEp71JS8OUvR7P5GNu/vw4KNPFXlFZKqk+L/UufmjfbY3coY6KqJQ4mrxmrNSXK9tfPVGk2/sGjiqcsRgeFzWc4wduNavLlL8yIbF3rq4SfCnK178LzjLPPJ6NE1bKr3LPej3lf9LHUL2um9ya5r+cvsSfYGNrbNxEcJiVejUk+ylfLPRp+dk143OgpkJr42jtei6LTp4iHfo3+ZdH05NGbuHtyVejOlWf39GThJP4rLJX9cizRNRfCnmL5fgo6uuU4uySxJfEvtL59SVAAuGWAAAAAAAAAeNEUx246lVi6crUXK9WLvdR1ag/HTPS5LAQnXGfxIlGbjyOYSp9jUnT+SUo+ieXtY22C2dUrwlKna0XzduJ80uWRutubsqtNVKbUZuyn0ktL/tJfU3GEwkaUIwj8MVZfz8zOjofealyLctVsmuZC6WMdOTjJOMlqmrP6GwpY1PUkGO2ZTrx4akU+j0kvJrNEaxu7Vald0X2kOmlRf8S9jlZpLK947r6naGohPaWzNnh9oSjo7rozZYfaEZeD6MhlHHuL4ZJxktU0016MzXtJKPE03bpzPatTKLx9xPTxlyJgmWcZiVTpznLSMXJ+iMHZ22qdW1mlJ8nl9Opb3tf9yr66L/fE0nYuByj3FONL9rGEljLRzXFylWqdpOTlKTk3f29LfkdP2BW48JRaefAlfxjlf2OZTd1BvJ6P1JzuTieLDTprWm2l4XzXuZmin/ytPqjf7TrzQmuj+nL8GN9n1NWxM271HJKWeurv9ZMmJAd0MR2GKlSmu9K8L2tmm2vy9yel7RyzVjuyZPaUWr2+jSa9D0AFszwUVaSkmpJOL1TV0/QrABEtpboSpT7fAS7Oos3SvanPwXyvweXkc93li6tepKcFSll2kc1KE7WlP11yyO3kd3r3WWKjx0+GOIj8Laykvkl4dHyKOo02Vmv0/nU2ND2h7Oa9rv0z1+fevscl2bjJptKbjUp/C07STWkl1TRMtydrvEbQdVpKU6XDV4VZSlFZza5N2RCNo4Z0qqvFwknKM1f4ZRzsbvdPaqwlalN6SdqmX4Xk/JLJ+hnVz4JLPLJv6ypWVScVltNI7MCmErpNacio3z4gAAAAAAA8uHK2oB6DGo4+E5cMZJu1/D6mFjNtqLcaaTa1b+H+pzlbCKy2TUJN4SNsCmDyRUdCAFgADFxuzadZWqQUuj5ryazRqZbows0qlRP8DvnHwfzEgBCVcZPLROM5R2TIPjt3q9N34VUS/FDuz9Y8zW7R29VhRnTm3KM1wyjNNSS6q+aZ0os18NGorTjGS6NJr3OEtMn8LwW69Y4441lI5FrF5qy5+HibTdnavYV4ybtCXdq+HRvw0zMrebd79El2lON6Enl/42/wv9V8iMtOm3KF+G6vFrTy6ox5QnTPxXI+krnXqqnjk+fgTrenY8lUWLoclFzV/l0mvTUkWxtprEUozWuk10lzRzOvvRiFStSm3FJxnFpSXDJHm7u9EqDbpvJpccZZxX/3Utw1MYz40nh8/Mo2dnWWUqDabjy8u5/6OuAhNL7QXfvUbx58Ld/NdTYYff3Dya4uOKejtdexdjq6n1MmfZ+oj/T6bkmBov8A9nhedRp/sSLU9+cMk7Sm5fLwNP3yJ/qKv7kcv0l/9j9GSIplK2pFnvx2t1haFapPxi1FeqLVbYeMxkWsTWhShL/pwTlbzzS6c2ee3T+BZ+3qT/SSj/3NR8+fotyIb49jPGznRacJJdr8jqK6bj1yUdNWaGMnKUZXzu0l1XNFG2JRVe1O3BGTipacdvxL0Rk04cUklnK6ay65JGNa3xNvqfXUR4aorfZLmdm3dlfCYbX/AA4efwo2Ji7Mw3ZUaVOyXDCMbcskkzKN+CxFI+Isac213gAEiADPBLQAi+0N4pSnKNJ2ina/OXXPkjGxu2XUjCCb4UkpZ5ylzv4Ghp1HCUoyupJtNep5TxWb8zBt1E28d5p11R5m5hi3D4XnJOL8mKUzXVcT8PmX8PXuyupNywzs44jklWH2w1GK4NEl8XRW6Fz+2X/l/wAX9DQ06k0l3Z25d12YdWfyz/dkW1qbu9+iOPsKzff2y/8AL/i/oef2y/k/i/oR79Il0n9GeqvJ/hn+6/5ElqLu9+iHsKySUdq3klKKiubcsl7GU8dT+eH76IrChUrXglNcWV2mkvEurc2o/irL0Un+bLdVtrXLP0OUqqU95Y8tyQVtr0oW4qkFfTvI8htqi3ZVad+XeRoa243FZ9vJP9hW+lyzP7P7J8NZ36OHd9ndE3O9PaK9T2Neka3m8+RKKqp1oyg+CcWrSV08n5HPd4t1KmGk50uOpQtnbOdNdGua8TMrbpYqj3qU1J8nB8Ml4O+qK8JvfWoPgxNNvPvcXdnH10cThbYprF0WvHmW6KZVvi001Lw5MhSnmpU2lLR8oy6eTM3ZkqMqkHXUqavapZZ+nKzJBtTZ+ExilPDzWGxDzcZWjTm+V1p/qRDZ4idKTjVjJPSaaTV1zRSlU4vMWmjZrvVq4Zpxl6ehNMZulxx7TA1FUpfI33vFJvn5mPu/tijSlKli6UdW05UlKS5PXO3gR7AbbcJcVOrODWqUsn426kuw+9VHERUMXQjK6s6iUXf9bLNehOE4cWV7r/x/Y421WqHDJca71tJfkkmE2dg6n3lOnh5cS5Ri1+68l9DOp7NpRvw0qSvranFX88iIx3WwM4/cYiUJP4fvk7N/qyMmpuZXsuDH1eJc5J2t6SNCM5Y2gn5NGNZXXnDtkv8A0n+5K4U4wVkoxiuiUUiO7c29ObeHwNp1mu/JNONNaN30v56GPiN0+GKlicbW4fx95QjLwzbNNt/eOFOMsPhFGFHSc1fin4Lnn7+RG65xj73u/f8AbzJ6bSxnP3Hx/JqK8+r8iC7QwzU8/ijLhjZ3jle9uuhMNwNi9tX7SSXZ01Fvxl+FempFJ3lJSztG1lZWX09DrO4OD4MFCTVp1G5y6u7svZIp6aHtLFnpubHaVzpoaXN7EjR6AbR8gAAAeJHoABH9v7q/pEu0pyjCr+K8bxn0vbNPxNVX3Kn2MZR4P0hN9olJ8E1fKzekkrfkTUHGVFcstrmdI2yjyZzCOBbrUqNVTpylNKzjZ55XT0kvIuVMPKjUdOatJe65NdUzpFSipW4knZ3V0nZ9V0ZaxOAhV/xIRlbS6zXk+RVehjjbmd1qX1PNnP7ml+xH/ajJKKVNRSitErLyRWX0sIqsAA9PAAAAAAAYmO2XTrq1WnCfms15PVGWDxrOzPU2t0Qra24T+LDSWX4J9Oilz9fqRrEQnSvTxFLJcpQtl4Nc/I60WcRhI1FwzjGUejVynZo4t5hs/oaVPaU4rhtXEvr6nFsXsaD71Ft87NWkl4PmYEVOm7XfVWVmdS2luDTld0JypvWzblC/hzRGcduviafxUuOPNx7/AKpaoo2U2R+JehtUa2qaxGXyls/UjUdo1Fnwqz15XMrD7yV4NOLqxS0aqfzysV1MJFPRxb6qy+j0ZTKlyuvVJfS2pWzFPZfdF94mt/8ATPK+061V3ndpvJym2r9Xr7GFWwln97UbSzfJNmfHDylKycukbRu/SxK93/s7vaeKba1UOb/afLyR1rrlY/dX88yvbqqtOvel8l+DU7n7rPE1Y1Zx/u0Xd3XD2j5RS6eJ1SnBJJJWSVkuSSKaVFQioxSUUrJJWSSLhsU0qqOEfLavVS1M+J8uiAAO5UAAAAAAAAAAAAAAAAAAAAAAAAAAAAAAB5Y9ABYxOAp1FapCEvOKZYpbCw8fhoUl/wCuJnA84V3EuJrbJbhh4rSMV5RSK7HoPSIAAAAAAAAAAAAAAAAAAAAAAAAAAAAAAAAAAAAAAAAAAAAAAAAAAAAAAAAAAAAAAAAAAAAAAAAAAAAAAAAAAAAAAAAAAAAAAAAAAAAAAAAAAAAAAAAAAAAAAAAAAAAAAAAAAAAAAAAAAAAAAAAAAAAAAAAAAAAAAAAAAAAAAAAAAAAAAAAAAAAAAAAAAAAB/9k=">
            <a:extLst>
              <a:ext uri="{FF2B5EF4-FFF2-40B4-BE49-F238E27FC236}">
                <a16:creationId xmlns:a16="http://schemas.microsoft.com/office/drawing/2014/main" xmlns="" id="{65A8AD7E-EAC1-4CF7-B0CC-4F8B492062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1" y="-10287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C1FAD8C9-3502-43FF-8776-508F469AB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4755" y="1736035"/>
            <a:ext cx="6138252" cy="428667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9FE984D1-7CB7-44DC-A40E-C66F4CD0C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93" y="2370360"/>
            <a:ext cx="5607143" cy="315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90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026B5C2-369B-4522-8775-357CF1767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25C554B-9E36-4BF9-BBCC-013D74718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F8D64252-40B2-487A-A982-3F9288925E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7024" y="60960"/>
            <a:ext cx="4562475" cy="673608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68D4D136-9F54-4D9A-872F-60BCF2BB9D1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561262" y="60960"/>
            <a:ext cx="4199133" cy="673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10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TM03457452[[fn=Celeste]]</Template>
  <TotalTime>0</TotalTime>
  <Words>240</Words>
  <Application>Microsoft Office PowerPoint</Application>
  <PresentationFormat>Widescreen</PresentationFormat>
  <Paragraphs>56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Leelawadee</vt:lpstr>
      <vt:lpstr>Leelawadee UI Semilight</vt:lpstr>
      <vt:lpstr>Times New Roman</vt:lpstr>
      <vt:lpstr>Wingdings</vt:lpstr>
      <vt:lpstr>Celestial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AMBIENTE DE TRABALHO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2021-07-11T15:47:33Z</dcterms:created>
  <dcterms:modified xsi:type="dcterms:W3CDTF">2021-07-11T15:47:36Z</dcterms:modified>
</cp:coreProperties>
</file>